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419" r:id="rId6"/>
    <p:sldId id="462" r:id="rId7"/>
    <p:sldId id="442" r:id="rId8"/>
    <p:sldId id="471" r:id="rId9"/>
    <p:sldId id="470" r:id="rId10"/>
    <p:sldId id="474" r:id="rId11"/>
    <p:sldId id="472" r:id="rId12"/>
    <p:sldId id="473" r:id="rId13"/>
    <p:sldId id="475" r:id="rId14"/>
    <p:sldId id="459" r:id="rId15"/>
  </p:sldIdLst>
  <p:sldSz cx="9144000" cy="6858000" type="screen4x3"/>
  <p:notesSz cx="7099300" cy="10234613"/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003FBC"/>
    <a:srgbClr val="A5A5FF"/>
    <a:srgbClr val="90A7BE"/>
    <a:srgbClr val="00254F"/>
    <a:srgbClr val="993300"/>
    <a:srgbClr val="CC3300"/>
    <a:srgbClr val="B9B9FF"/>
    <a:srgbClr val="A5B8CB"/>
    <a:srgbClr val="C4C4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187" autoAdjust="0"/>
    <p:restoredTop sz="94610" autoAdjust="0"/>
  </p:normalViewPr>
  <p:slideViewPr>
    <p:cSldViewPr snapToGrid="0">
      <p:cViewPr varScale="1">
        <p:scale>
          <a:sx n="84" d="100"/>
          <a:sy n="84" d="100"/>
        </p:scale>
        <p:origin x="-13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84"/>
    </p:cViewPr>
  </p:sorterViewPr>
  <p:notesViewPr>
    <p:cSldViewPr snapToGrid="0">
      <p:cViewPr varScale="1">
        <p:scale>
          <a:sx n="50" d="100"/>
          <a:sy n="50" d="100"/>
        </p:scale>
        <p:origin x="-1584" y="-96"/>
      </p:cViewPr>
      <p:guideLst>
        <p:guide orient="horz" pos="3225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FA2F36-720F-4D42-B6B3-7438503401C7}" type="doc">
      <dgm:prSet loTypeId="urn:microsoft.com/office/officeart/2005/8/layout/defaul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de-DE"/>
        </a:p>
      </dgm:t>
    </dgm:pt>
    <dgm:pt modelId="{0FA5C294-CD39-4C58-82E2-FFA62628FF03}">
      <dgm:prSet phldrT="[Text]" custT="1"/>
      <dgm:spPr/>
      <dgm:t>
        <a:bodyPr/>
        <a:lstStyle/>
        <a:p>
          <a:r>
            <a:rPr lang="de-DE" sz="2400" dirty="0" smtClean="0"/>
            <a:t>Verfahrens-dokumentation</a:t>
          </a:r>
          <a:endParaRPr lang="de-DE" sz="2400" dirty="0"/>
        </a:p>
      </dgm:t>
    </dgm:pt>
    <dgm:pt modelId="{8C73B1E7-C87A-4DBE-B509-C74BC25BE19A}" type="parTrans" cxnId="{A59DF0DE-969D-4F13-B2CA-39DDE37446F5}">
      <dgm:prSet/>
      <dgm:spPr/>
      <dgm:t>
        <a:bodyPr/>
        <a:lstStyle/>
        <a:p>
          <a:endParaRPr lang="de-DE" sz="2000"/>
        </a:p>
      </dgm:t>
    </dgm:pt>
    <dgm:pt modelId="{482E4C2A-31C0-4C56-9F12-97F4EB5A0A55}" type="sibTrans" cxnId="{A59DF0DE-969D-4F13-B2CA-39DDE37446F5}">
      <dgm:prSet/>
      <dgm:spPr/>
      <dgm:t>
        <a:bodyPr/>
        <a:lstStyle/>
        <a:p>
          <a:endParaRPr lang="de-DE" sz="2000"/>
        </a:p>
      </dgm:t>
    </dgm:pt>
    <dgm:pt modelId="{BA1AFACF-63BD-4E39-9FA2-CB1AD21CC197}">
      <dgm:prSet phldrT="[Text]" custT="1"/>
      <dgm:spPr/>
      <dgm:t>
        <a:bodyPr/>
        <a:lstStyle/>
        <a:p>
          <a:r>
            <a:rPr lang="de-DE" sz="2400" dirty="0" smtClean="0"/>
            <a:t>Betroffenenrechte (Auskunft (1 M), </a:t>
          </a:r>
          <a:br>
            <a:rPr lang="de-DE" sz="2400" dirty="0" smtClean="0"/>
          </a:br>
          <a:r>
            <a:rPr lang="de-DE" sz="2400" dirty="0" smtClean="0"/>
            <a:t>Löschung, …)</a:t>
          </a:r>
          <a:endParaRPr lang="de-DE" sz="2400" dirty="0"/>
        </a:p>
      </dgm:t>
    </dgm:pt>
    <dgm:pt modelId="{95AD2E53-52D6-4C89-9EA5-ADCB3CDABF24}" type="parTrans" cxnId="{F8AB7721-E1B4-4698-9009-772328E22904}">
      <dgm:prSet/>
      <dgm:spPr/>
      <dgm:t>
        <a:bodyPr/>
        <a:lstStyle/>
        <a:p>
          <a:endParaRPr lang="de-DE" sz="2000"/>
        </a:p>
      </dgm:t>
    </dgm:pt>
    <dgm:pt modelId="{47795B89-FEEA-43AD-9C90-F0C331E61D75}" type="sibTrans" cxnId="{F8AB7721-E1B4-4698-9009-772328E22904}">
      <dgm:prSet/>
      <dgm:spPr/>
      <dgm:t>
        <a:bodyPr/>
        <a:lstStyle/>
        <a:p>
          <a:endParaRPr lang="de-DE" sz="2000"/>
        </a:p>
      </dgm:t>
    </dgm:pt>
    <dgm:pt modelId="{7CCF42C7-E891-491C-B52C-AA106791AFE8}">
      <dgm:prSet phldrT="[Text]" custT="1"/>
      <dgm:spPr/>
      <dgm:t>
        <a:bodyPr/>
        <a:lstStyle/>
        <a:p>
          <a:r>
            <a:rPr lang="de-DE" sz="2400" dirty="0" smtClean="0"/>
            <a:t>Schwellwertanalyse und Folgenabschätzung</a:t>
          </a:r>
          <a:endParaRPr lang="de-DE" sz="2400" dirty="0"/>
        </a:p>
      </dgm:t>
    </dgm:pt>
    <dgm:pt modelId="{7293B0D0-276F-4BE1-8FC3-61F730D78BC1}" type="parTrans" cxnId="{95ADBC17-4F3C-4C51-94C7-764CD360AC86}">
      <dgm:prSet/>
      <dgm:spPr/>
      <dgm:t>
        <a:bodyPr/>
        <a:lstStyle/>
        <a:p>
          <a:endParaRPr lang="de-DE" sz="2000"/>
        </a:p>
      </dgm:t>
    </dgm:pt>
    <dgm:pt modelId="{1EEDF36E-746D-45E6-B698-3651396CFB4F}" type="sibTrans" cxnId="{95ADBC17-4F3C-4C51-94C7-764CD360AC86}">
      <dgm:prSet/>
      <dgm:spPr/>
      <dgm:t>
        <a:bodyPr/>
        <a:lstStyle/>
        <a:p>
          <a:endParaRPr lang="de-DE" sz="2000"/>
        </a:p>
      </dgm:t>
    </dgm:pt>
    <dgm:pt modelId="{A674C2D1-DCD3-4C88-B811-8644EFEE7A51}">
      <dgm:prSet phldrT="[Text]" custT="1"/>
      <dgm:spPr/>
      <dgm:t>
        <a:bodyPr/>
        <a:lstStyle/>
        <a:p>
          <a:r>
            <a:rPr lang="de-DE" sz="2400" dirty="0" smtClean="0"/>
            <a:t>Technikgestaltung </a:t>
          </a:r>
          <a:br>
            <a:rPr lang="de-DE" sz="2400" dirty="0" smtClean="0"/>
          </a:br>
          <a:r>
            <a:rPr lang="de-DE" sz="2400" dirty="0" smtClean="0"/>
            <a:t>und Sicherheit (TOM)</a:t>
          </a:r>
          <a:endParaRPr lang="de-DE" sz="2400" dirty="0"/>
        </a:p>
      </dgm:t>
    </dgm:pt>
    <dgm:pt modelId="{4E39777F-F473-4978-AA01-48105DD1DD86}" type="parTrans" cxnId="{22FF3C0D-1804-407B-9F63-8725B69AA5A0}">
      <dgm:prSet/>
      <dgm:spPr/>
      <dgm:t>
        <a:bodyPr/>
        <a:lstStyle/>
        <a:p>
          <a:endParaRPr lang="de-DE" sz="2000"/>
        </a:p>
      </dgm:t>
    </dgm:pt>
    <dgm:pt modelId="{C2D69E69-5A6E-4FC3-95C2-EE7DBAA0291A}" type="sibTrans" cxnId="{22FF3C0D-1804-407B-9F63-8725B69AA5A0}">
      <dgm:prSet/>
      <dgm:spPr/>
      <dgm:t>
        <a:bodyPr/>
        <a:lstStyle/>
        <a:p>
          <a:endParaRPr lang="de-DE" sz="2000"/>
        </a:p>
      </dgm:t>
    </dgm:pt>
    <dgm:pt modelId="{A1F41CFE-95CB-4F73-968B-B856F6217D48}">
      <dgm:prSet phldrT="[Text]" custT="1"/>
      <dgm:spPr/>
      <dgm:t>
        <a:bodyPr/>
        <a:lstStyle/>
        <a:p>
          <a:r>
            <a:rPr lang="de-DE" sz="2400" dirty="0" smtClean="0"/>
            <a:t>Sensibilisierung </a:t>
          </a:r>
          <a:br>
            <a:rPr lang="de-DE" sz="2400" dirty="0" smtClean="0"/>
          </a:br>
          <a:r>
            <a:rPr lang="de-DE" sz="2400" dirty="0" smtClean="0"/>
            <a:t>und </a:t>
          </a:r>
          <a:br>
            <a:rPr lang="de-DE" sz="2400" dirty="0" smtClean="0"/>
          </a:br>
          <a:r>
            <a:rPr lang="de-DE" sz="2400" dirty="0" smtClean="0"/>
            <a:t>Schulung</a:t>
          </a:r>
          <a:endParaRPr lang="de-DE" sz="2400" dirty="0"/>
        </a:p>
      </dgm:t>
    </dgm:pt>
    <dgm:pt modelId="{CC0A6643-8D01-4292-8A5B-E90288FE4668}" type="parTrans" cxnId="{F63D99F9-FE36-4322-813C-BFCCB1A8A6CB}">
      <dgm:prSet/>
      <dgm:spPr/>
      <dgm:t>
        <a:bodyPr/>
        <a:lstStyle/>
        <a:p>
          <a:endParaRPr lang="de-DE" sz="2000"/>
        </a:p>
      </dgm:t>
    </dgm:pt>
    <dgm:pt modelId="{26413477-D785-4C86-B51E-7B6E3C88B3E0}" type="sibTrans" cxnId="{F63D99F9-FE36-4322-813C-BFCCB1A8A6CB}">
      <dgm:prSet/>
      <dgm:spPr/>
      <dgm:t>
        <a:bodyPr/>
        <a:lstStyle/>
        <a:p>
          <a:endParaRPr lang="de-DE" sz="2000"/>
        </a:p>
      </dgm:t>
    </dgm:pt>
    <dgm:pt modelId="{B8A7B6E0-B6C0-4CC2-A0FE-D92206FC3E3F}">
      <dgm:prSet phldrT="[Text]" custT="1"/>
      <dgm:spPr/>
      <dgm:t>
        <a:bodyPr/>
        <a:lstStyle/>
        <a:p>
          <a:r>
            <a:rPr lang="de-DE" sz="2400" dirty="0" smtClean="0"/>
            <a:t>Meldung von DS-Verletzungen (72 h), Konsultation</a:t>
          </a:r>
          <a:endParaRPr lang="de-DE" sz="2400" dirty="0"/>
        </a:p>
      </dgm:t>
    </dgm:pt>
    <dgm:pt modelId="{1D451EEB-8F17-406E-94D6-6DD237D1DE36}" type="parTrans" cxnId="{0C954774-98A6-4EF3-B967-C96866CDA128}">
      <dgm:prSet/>
      <dgm:spPr/>
      <dgm:t>
        <a:bodyPr/>
        <a:lstStyle/>
        <a:p>
          <a:endParaRPr lang="de-DE" sz="2000"/>
        </a:p>
      </dgm:t>
    </dgm:pt>
    <dgm:pt modelId="{1B830D17-BDF6-4656-BABB-2E4169606C8D}" type="sibTrans" cxnId="{0C954774-98A6-4EF3-B967-C96866CDA128}">
      <dgm:prSet/>
      <dgm:spPr/>
      <dgm:t>
        <a:bodyPr/>
        <a:lstStyle/>
        <a:p>
          <a:endParaRPr lang="de-DE" sz="2000"/>
        </a:p>
      </dgm:t>
    </dgm:pt>
    <dgm:pt modelId="{23ADB2BD-FFB1-4C96-B445-57C7D4485A18}">
      <dgm:prSet phldrT="[Text]" custT="1"/>
      <dgm:spPr/>
      <dgm:t>
        <a:bodyPr/>
        <a:lstStyle/>
        <a:p>
          <a:r>
            <a:rPr lang="de-DE" sz="2400" dirty="0" smtClean="0">
              <a:solidFill>
                <a:schemeClr val="tx1"/>
              </a:solidFill>
            </a:rPr>
            <a:t>Rechenschaftspflicht, Nachweise erbringen</a:t>
          </a:r>
          <a:endParaRPr lang="de-DE" sz="2400" dirty="0">
            <a:solidFill>
              <a:schemeClr val="tx1"/>
            </a:solidFill>
          </a:endParaRPr>
        </a:p>
      </dgm:t>
    </dgm:pt>
    <dgm:pt modelId="{2DC1503B-F1E9-4869-8C07-833FCAAB8416}" type="parTrans" cxnId="{A4C7DCF8-2689-4E3C-AEAD-19738EE815B0}">
      <dgm:prSet/>
      <dgm:spPr/>
      <dgm:t>
        <a:bodyPr/>
        <a:lstStyle/>
        <a:p>
          <a:endParaRPr lang="de-DE" sz="2000"/>
        </a:p>
      </dgm:t>
    </dgm:pt>
    <dgm:pt modelId="{EFC1D7D3-E5A0-4190-9C80-1508AD91C54C}" type="sibTrans" cxnId="{A4C7DCF8-2689-4E3C-AEAD-19738EE815B0}">
      <dgm:prSet/>
      <dgm:spPr/>
      <dgm:t>
        <a:bodyPr/>
        <a:lstStyle/>
        <a:p>
          <a:endParaRPr lang="de-DE" sz="2000"/>
        </a:p>
      </dgm:t>
    </dgm:pt>
    <dgm:pt modelId="{B175B44A-A7ED-4F38-8736-E223B3C1AB17}">
      <dgm:prSet phldrT="[Text]" custT="1"/>
      <dgm:spPr/>
      <dgm:t>
        <a:bodyPr/>
        <a:lstStyle/>
        <a:p>
          <a:r>
            <a:rPr lang="de-DE" sz="2400" dirty="0" smtClean="0"/>
            <a:t>Rechtmäßigkeit (Einwilligungen, Verträge (AV), </a:t>
          </a:r>
          <a:br>
            <a:rPr lang="de-DE" sz="2400" dirty="0" smtClean="0"/>
          </a:br>
          <a:r>
            <a:rPr lang="de-DE" sz="2400" dirty="0" smtClean="0"/>
            <a:t>Ordnungen, …)</a:t>
          </a:r>
          <a:endParaRPr lang="de-DE" sz="2400" dirty="0"/>
        </a:p>
      </dgm:t>
    </dgm:pt>
    <dgm:pt modelId="{1F897B53-5283-4C73-B721-DCA37FB88FA1}" type="parTrans" cxnId="{DF407A5D-A9CC-4ECD-A9D2-5D8AEEABAA90}">
      <dgm:prSet/>
      <dgm:spPr/>
      <dgm:t>
        <a:bodyPr/>
        <a:lstStyle/>
        <a:p>
          <a:endParaRPr lang="de-DE"/>
        </a:p>
      </dgm:t>
    </dgm:pt>
    <dgm:pt modelId="{94CA7BD4-1D0B-413F-86E2-6E01D2971761}" type="sibTrans" cxnId="{DF407A5D-A9CC-4ECD-A9D2-5D8AEEABAA90}">
      <dgm:prSet/>
      <dgm:spPr/>
      <dgm:t>
        <a:bodyPr/>
        <a:lstStyle/>
        <a:p>
          <a:endParaRPr lang="de-DE"/>
        </a:p>
      </dgm:t>
    </dgm:pt>
    <dgm:pt modelId="{01C876EF-7187-45F3-8FB7-B75A0F081049}">
      <dgm:prSet phldrT="[Text]" custT="1"/>
      <dgm:spPr/>
      <dgm:t>
        <a:bodyPr/>
        <a:lstStyle/>
        <a:p>
          <a:r>
            <a:rPr lang="de-DE" sz="2400" dirty="0" smtClean="0"/>
            <a:t>proaktive Informationspflichten</a:t>
          </a:r>
          <a:endParaRPr lang="de-DE" sz="2400" dirty="0"/>
        </a:p>
      </dgm:t>
    </dgm:pt>
    <dgm:pt modelId="{C6282A68-1085-42BE-9073-F13EC42057F6}" type="parTrans" cxnId="{C07C9831-0C99-4001-A55E-764E9862FE22}">
      <dgm:prSet/>
      <dgm:spPr/>
      <dgm:t>
        <a:bodyPr/>
        <a:lstStyle/>
        <a:p>
          <a:endParaRPr lang="de-DE"/>
        </a:p>
      </dgm:t>
    </dgm:pt>
    <dgm:pt modelId="{7EFACCD6-FF64-4C43-A0AF-CE9EC2DBC97D}" type="sibTrans" cxnId="{C07C9831-0C99-4001-A55E-764E9862FE22}">
      <dgm:prSet/>
      <dgm:spPr/>
      <dgm:t>
        <a:bodyPr/>
        <a:lstStyle/>
        <a:p>
          <a:endParaRPr lang="de-DE"/>
        </a:p>
      </dgm:t>
    </dgm:pt>
    <dgm:pt modelId="{471B01A5-CB7F-42B9-9923-975290E2565C}" type="pres">
      <dgm:prSet presAssocID="{16FA2F36-720F-4D42-B6B3-7438503401C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D46438C-F191-4EFA-9B39-43B768211EBA}" type="pres">
      <dgm:prSet presAssocID="{0FA5C294-CD39-4C58-82E2-FFA62628FF03}" presName="node" presStyleLbl="node1" presStyleIdx="0" presStyleCnt="9" custScaleX="109946" custScaleY="96712" custLinFactNeighborX="1228" custLinFactNeighborY="-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D3C0D46-A3B0-46FC-B8B9-4AA7FFA3592F}" type="pres">
      <dgm:prSet presAssocID="{482E4C2A-31C0-4C56-9F12-97F4EB5A0A55}" presName="sibTrans" presStyleCnt="0"/>
      <dgm:spPr/>
    </dgm:pt>
    <dgm:pt modelId="{922B7837-9EC9-40A7-82CB-38401A6E4CD6}" type="pres">
      <dgm:prSet presAssocID="{01C876EF-7187-45F3-8FB7-B75A0F081049}" presName="node" presStyleLbl="node1" presStyleIdx="1" presStyleCnt="9" custScaleX="109946" custScaleY="96712" custLinFactNeighborX="173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DC1B5F9-AAF3-477F-813E-01473B980CD8}" type="pres">
      <dgm:prSet presAssocID="{7EFACCD6-FF64-4C43-A0AF-CE9EC2DBC97D}" presName="sibTrans" presStyleCnt="0"/>
      <dgm:spPr/>
    </dgm:pt>
    <dgm:pt modelId="{18FC2CA4-7861-44AF-891F-B4C0F2AD2F24}" type="pres">
      <dgm:prSet presAssocID="{BA1AFACF-63BD-4E39-9FA2-CB1AD21CC197}" presName="node" presStyleLbl="node1" presStyleIdx="2" presStyleCnt="9" custScaleX="109946" custScaleY="96712" custLinFactNeighborX="412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26EF987-0D57-47D5-B096-CF98ACB5B25A}" type="pres">
      <dgm:prSet presAssocID="{47795B89-FEEA-43AD-9C90-F0C331E61D75}" presName="sibTrans" presStyleCnt="0"/>
      <dgm:spPr/>
    </dgm:pt>
    <dgm:pt modelId="{6562089B-C0F1-43F0-AADF-A3890CF6366F}" type="pres">
      <dgm:prSet presAssocID="{7CCF42C7-E891-491C-B52C-AA106791AFE8}" presName="node" presStyleLbl="node1" presStyleIdx="3" presStyleCnt="9" custScaleX="109946" custScaleY="96712" custLinFactNeighborX="64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E1CA121-B8C9-4E78-82D0-B7F97BBBC474}" type="pres">
      <dgm:prSet presAssocID="{1EEDF36E-746D-45E6-B698-3651396CFB4F}" presName="sibTrans" presStyleCnt="0"/>
      <dgm:spPr/>
    </dgm:pt>
    <dgm:pt modelId="{8FF2853D-313D-4987-BF83-AE4147B559C5}" type="pres">
      <dgm:prSet presAssocID="{A674C2D1-DCD3-4C88-B811-8644EFEE7A51}" presName="node" presStyleLbl="node1" presStyleIdx="4" presStyleCnt="9" custScaleX="109946" custScaleY="96712" custLinFactNeighborX="238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3479A8F-A87D-406F-AC47-FCAEB683768C}" type="pres">
      <dgm:prSet presAssocID="{C2D69E69-5A6E-4FC3-95C2-EE7DBAA0291A}" presName="sibTrans" presStyleCnt="0"/>
      <dgm:spPr/>
    </dgm:pt>
    <dgm:pt modelId="{A810E76E-8E10-418F-80E4-4B926A581154}" type="pres">
      <dgm:prSet presAssocID="{B8A7B6E0-B6C0-4CC2-A0FE-D92206FC3E3F}" presName="node" presStyleLbl="node1" presStyleIdx="5" presStyleCnt="9" custScaleX="109946" custScaleY="96712" custLinFactNeighborX="3544" custLinFactNeighborY="-201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A0C0EA7-5A78-4EBB-96DF-DB5A8799BAD3}" type="pres">
      <dgm:prSet presAssocID="{1B830D17-BDF6-4656-BABB-2E4169606C8D}" presName="sibTrans" presStyleCnt="0"/>
      <dgm:spPr/>
    </dgm:pt>
    <dgm:pt modelId="{1C84181B-B081-4D3C-A1A9-F9AA99C786E1}" type="pres">
      <dgm:prSet presAssocID="{B175B44A-A7ED-4F38-8736-E223B3C1AB17}" presName="node" presStyleLbl="node1" presStyleIdx="6" presStyleCnt="9" custScaleX="109946" custScaleY="967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C325409-CE02-4A47-8A06-CFF569F5EFA3}" type="pres">
      <dgm:prSet presAssocID="{94CA7BD4-1D0B-413F-86E2-6E01D2971761}" presName="sibTrans" presStyleCnt="0"/>
      <dgm:spPr/>
    </dgm:pt>
    <dgm:pt modelId="{C1A146B1-F56A-42BE-8D01-3C57EF62457E}" type="pres">
      <dgm:prSet presAssocID="{A1F41CFE-95CB-4F73-968B-B856F6217D48}" presName="node" presStyleLbl="node1" presStyleIdx="7" presStyleCnt="9" custScaleX="109946" custScaleY="96712" custLinFactNeighborX="238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3D0110-25E2-4A41-B4E7-C39744FEFF11}" type="pres">
      <dgm:prSet presAssocID="{26413477-D785-4C86-B51E-7B6E3C88B3E0}" presName="sibTrans" presStyleCnt="0"/>
      <dgm:spPr/>
    </dgm:pt>
    <dgm:pt modelId="{52FAE651-BD8C-4048-BD2C-34AB3E4DAD2C}" type="pres">
      <dgm:prSet presAssocID="{23ADB2BD-FFB1-4C96-B445-57C7D4485A18}" presName="node" presStyleLbl="node1" presStyleIdx="8" presStyleCnt="9" custScaleX="109946" custScaleY="96712" custLinFactNeighborX="3544" custLinFactNeighborY="-8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2D23CA4-D769-476D-BEDD-1D649993CEF9}" type="presOf" srcId="{A1F41CFE-95CB-4F73-968B-B856F6217D48}" destId="{C1A146B1-F56A-42BE-8D01-3C57EF62457E}" srcOrd="0" destOrd="0" presId="urn:microsoft.com/office/officeart/2005/8/layout/default"/>
    <dgm:cxn modelId="{82A6022B-6A43-4AFA-AEDC-90A568F05284}" type="presOf" srcId="{BA1AFACF-63BD-4E39-9FA2-CB1AD21CC197}" destId="{18FC2CA4-7861-44AF-891F-B4C0F2AD2F24}" srcOrd="0" destOrd="0" presId="urn:microsoft.com/office/officeart/2005/8/layout/default"/>
    <dgm:cxn modelId="{22FF3C0D-1804-407B-9F63-8725B69AA5A0}" srcId="{16FA2F36-720F-4D42-B6B3-7438503401C7}" destId="{A674C2D1-DCD3-4C88-B811-8644EFEE7A51}" srcOrd="4" destOrd="0" parTransId="{4E39777F-F473-4978-AA01-48105DD1DD86}" sibTransId="{C2D69E69-5A6E-4FC3-95C2-EE7DBAA0291A}"/>
    <dgm:cxn modelId="{DF407A5D-A9CC-4ECD-A9D2-5D8AEEABAA90}" srcId="{16FA2F36-720F-4D42-B6B3-7438503401C7}" destId="{B175B44A-A7ED-4F38-8736-E223B3C1AB17}" srcOrd="6" destOrd="0" parTransId="{1F897B53-5283-4C73-B721-DCA37FB88FA1}" sibTransId="{94CA7BD4-1D0B-413F-86E2-6E01D2971761}"/>
    <dgm:cxn modelId="{A4C7DCF8-2689-4E3C-AEAD-19738EE815B0}" srcId="{16FA2F36-720F-4D42-B6B3-7438503401C7}" destId="{23ADB2BD-FFB1-4C96-B445-57C7D4485A18}" srcOrd="8" destOrd="0" parTransId="{2DC1503B-F1E9-4869-8C07-833FCAAB8416}" sibTransId="{EFC1D7D3-E5A0-4190-9C80-1508AD91C54C}"/>
    <dgm:cxn modelId="{95ADBC17-4F3C-4C51-94C7-764CD360AC86}" srcId="{16FA2F36-720F-4D42-B6B3-7438503401C7}" destId="{7CCF42C7-E891-491C-B52C-AA106791AFE8}" srcOrd="3" destOrd="0" parTransId="{7293B0D0-276F-4BE1-8FC3-61F730D78BC1}" sibTransId="{1EEDF36E-746D-45E6-B698-3651396CFB4F}"/>
    <dgm:cxn modelId="{B35D6232-B11D-40CB-802F-D515F11541A2}" type="presOf" srcId="{B8A7B6E0-B6C0-4CC2-A0FE-D92206FC3E3F}" destId="{A810E76E-8E10-418F-80E4-4B926A581154}" srcOrd="0" destOrd="0" presId="urn:microsoft.com/office/officeart/2005/8/layout/default"/>
    <dgm:cxn modelId="{F8AB7721-E1B4-4698-9009-772328E22904}" srcId="{16FA2F36-720F-4D42-B6B3-7438503401C7}" destId="{BA1AFACF-63BD-4E39-9FA2-CB1AD21CC197}" srcOrd="2" destOrd="0" parTransId="{95AD2E53-52D6-4C89-9EA5-ADCB3CDABF24}" sibTransId="{47795B89-FEEA-43AD-9C90-F0C331E61D75}"/>
    <dgm:cxn modelId="{F63D99F9-FE36-4322-813C-BFCCB1A8A6CB}" srcId="{16FA2F36-720F-4D42-B6B3-7438503401C7}" destId="{A1F41CFE-95CB-4F73-968B-B856F6217D48}" srcOrd="7" destOrd="0" parTransId="{CC0A6643-8D01-4292-8A5B-E90288FE4668}" sibTransId="{26413477-D785-4C86-B51E-7B6E3C88B3E0}"/>
    <dgm:cxn modelId="{0C954774-98A6-4EF3-B967-C96866CDA128}" srcId="{16FA2F36-720F-4D42-B6B3-7438503401C7}" destId="{B8A7B6E0-B6C0-4CC2-A0FE-D92206FC3E3F}" srcOrd="5" destOrd="0" parTransId="{1D451EEB-8F17-406E-94D6-6DD237D1DE36}" sibTransId="{1B830D17-BDF6-4656-BABB-2E4169606C8D}"/>
    <dgm:cxn modelId="{2C925DA9-1A9B-4E56-BCB7-F74C51BF8893}" type="presOf" srcId="{23ADB2BD-FFB1-4C96-B445-57C7D4485A18}" destId="{52FAE651-BD8C-4048-BD2C-34AB3E4DAD2C}" srcOrd="0" destOrd="0" presId="urn:microsoft.com/office/officeart/2005/8/layout/default"/>
    <dgm:cxn modelId="{668BD5BA-A746-4D86-9B83-C1D7A529F035}" type="presOf" srcId="{B175B44A-A7ED-4F38-8736-E223B3C1AB17}" destId="{1C84181B-B081-4D3C-A1A9-F9AA99C786E1}" srcOrd="0" destOrd="0" presId="urn:microsoft.com/office/officeart/2005/8/layout/default"/>
    <dgm:cxn modelId="{C07C9831-0C99-4001-A55E-764E9862FE22}" srcId="{16FA2F36-720F-4D42-B6B3-7438503401C7}" destId="{01C876EF-7187-45F3-8FB7-B75A0F081049}" srcOrd="1" destOrd="0" parTransId="{C6282A68-1085-42BE-9073-F13EC42057F6}" sibTransId="{7EFACCD6-FF64-4C43-A0AF-CE9EC2DBC97D}"/>
    <dgm:cxn modelId="{5756A97E-AE71-47C4-B2E9-3D48D05FED08}" type="presOf" srcId="{16FA2F36-720F-4D42-B6B3-7438503401C7}" destId="{471B01A5-CB7F-42B9-9923-975290E2565C}" srcOrd="0" destOrd="0" presId="urn:microsoft.com/office/officeart/2005/8/layout/default"/>
    <dgm:cxn modelId="{1EAA6FD0-390A-485C-B150-3717E461B4BD}" type="presOf" srcId="{A674C2D1-DCD3-4C88-B811-8644EFEE7A51}" destId="{8FF2853D-313D-4987-BF83-AE4147B559C5}" srcOrd="0" destOrd="0" presId="urn:microsoft.com/office/officeart/2005/8/layout/default"/>
    <dgm:cxn modelId="{A3BCE287-3CF7-4796-9A02-6064CC7F8004}" type="presOf" srcId="{0FA5C294-CD39-4C58-82E2-FFA62628FF03}" destId="{5D46438C-F191-4EFA-9B39-43B768211EBA}" srcOrd="0" destOrd="0" presId="urn:microsoft.com/office/officeart/2005/8/layout/default"/>
    <dgm:cxn modelId="{A59DF0DE-969D-4F13-B2CA-39DDE37446F5}" srcId="{16FA2F36-720F-4D42-B6B3-7438503401C7}" destId="{0FA5C294-CD39-4C58-82E2-FFA62628FF03}" srcOrd="0" destOrd="0" parTransId="{8C73B1E7-C87A-4DBE-B509-C74BC25BE19A}" sibTransId="{482E4C2A-31C0-4C56-9F12-97F4EB5A0A55}"/>
    <dgm:cxn modelId="{E71AB830-C5ED-422A-9ED1-517CB3DB7531}" type="presOf" srcId="{7CCF42C7-E891-491C-B52C-AA106791AFE8}" destId="{6562089B-C0F1-43F0-AADF-A3890CF6366F}" srcOrd="0" destOrd="0" presId="urn:microsoft.com/office/officeart/2005/8/layout/default"/>
    <dgm:cxn modelId="{CDB980DF-3A9D-411E-BF9A-89843A2CA583}" type="presOf" srcId="{01C876EF-7187-45F3-8FB7-B75A0F081049}" destId="{922B7837-9EC9-40A7-82CB-38401A6E4CD6}" srcOrd="0" destOrd="0" presId="urn:microsoft.com/office/officeart/2005/8/layout/default"/>
    <dgm:cxn modelId="{4C9F9B52-900A-4965-9BAE-137EA62B20C9}" type="presParOf" srcId="{471B01A5-CB7F-42B9-9923-975290E2565C}" destId="{5D46438C-F191-4EFA-9B39-43B768211EBA}" srcOrd="0" destOrd="0" presId="urn:microsoft.com/office/officeart/2005/8/layout/default"/>
    <dgm:cxn modelId="{5AED14AD-81BD-471E-8D7E-1B0AB26A583D}" type="presParOf" srcId="{471B01A5-CB7F-42B9-9923-975290E2565C}" destId="{ED3C0D46-A3B0-46FC-B8B9-4AA7FFA3592F}" srcOrd="1" destOrd="0" presId="urn:microsoft.com/office/officeart/2005/8/layout/default"/>
    <dgm:cxn modelId="{F18C3944-18EB-4C5D-8077-560911BAFD69}" type="presParOf" srcId="{471B01A5-CB7F-42B9-9923-975290E2565C}" destId="{922B7837-9EC9-40A7-82CB-38401A6E4CD6}" srcOrd="2" destOrd="0" presId="urn:microsoft.com/office/officeart/2005/8/layout/default"/>
    <dgm:cxn modelId="{6A83D7AF-898F-4DC7-B30B-27FC4C12427E}" type="presParOf" srcId="{471B01A5-CB7F-42B9-9923-975290E2565C}" destId="{DDC1B5F9-AAF3-477F-813E-01473B980CD8}" srcOrd="3" destOrd="0" presId="urn:microsoft.com/office/officeart/2005/8/layout/default"/>
    <dgm:cxn modelId="{533214E4-861F-4573-9ECD-C435AEF6C12E}" type="presParOf" srcId="{471B01A5-CB7F-42B9-9923-975290E2565C}" destId="{18FC2CA4-7861-44AF-891F-B4C0F2AD2F24}" srcOrd="4" destOrd="0" presId="urn:microsoft.com/office/officeart/2005/8/layout/default"/>
    <dgm:cxn modelId="{A3A3395D-6B96-4910-B302-B8D9B1413E32}" type="presParOf" srcId="{471B01A5-CB7F-42B9-9923-975290E2565C}" destId="{B26EF987-0D57-47D5-B096-CF98ACB5B25A}" srcOrd="5" destOrd="0" presId="urn:microsoft.com/office/officeart/2005/8/layout/default"/>
    <dgm:cxn modelId="{AB1C434C-976A-423D-A826-728FB981DA47}" type="presParOf" srcId="{471B01A5-CB7F-42B9-9923-975290E2565C}" destId="{6562089B-C0F1-43F0-AADF-A3890CF6366F}" srcOrd="6" destOrd="0" presId="urn:microsoft.com/office/officeart/2005/8/layout/default"/>
    <dgm:cxn modelId="{2D36DAC7-5623-422B-9DB2-3CBC2AE8B78F}" type="presParOf" srcId="{471B01A5-CB7F-42B9-9923-975290E2565C}" destId="{0E1CA121-B8C9-4E78-82D0-B7F97BBBC474}" srcOrd="7" destOrd="0" presId="urn:microsoft.com/office/officeart/2005/8/layout/default"/>
    <dgm:cxn modelId="{7D92413D-71B3-4245-9C2A-515BCD3C0110}" type="presParOf" srcId="{471B01A5-CB7F-42B9-9923-975290E2565C}" destId="{8FF2853D-313D-4987-BF83-AE4147B559C5}" srcOrd="8" destOrd="0" presId="urn:microsoft.com/office/officeart/2005/8/layout/default"/>
    <dgm:cxn modelId="{D8FEDDB9-9939-4536-A3FC-5B1B48F17103}" type="presParOf" srcId="{471B01A5-CB7F-42B9-9923-975290E2565C}" destId="{F3479A8F-A87D-406F-AC47-FCAEB683768C}" srcOrd="9" destOrd="0" presId="urn:microsoft.com/office/officeart/2005/8/layout/default"/>
    <dgm:cxn modelId="{936BC6F2-1922-477A-A378-EC33288B4AE8}" type="presParOf" srcId="{471B01A5-CB7F-42B9-9923-975290E2565C}" destId="{A810E76E-8E10-418F-80E4-4B926A581154}" srcOrd="10" destOrd="0" presId="urn:microsoft.com/office/officeart/2005/8/layout/default"/>
    <dgm:cxn modelId="{19B139A6-D8D4-4FAD-8DD1-1CD1AE7E0314}" type="presParOf" srcId="{471B01A5-CB7F-42B9-9923-975290E2565C}" destId="{DA0C0EA7-5A78-4EBB-96DF-DB5A8799BAD3}" srcOrd="11" destOrd="0" presId="urn:microsoft.com/office/officeart/2005/8/layout/default"/>
    <dgm:cxn modelId="{A7033651-8C12-4A5D-8DDA-E87ECC579175}" type="presParOf" srcId="{471B01A5-CB7F-42B9-9923-975290E2565C}" destId="{1C84181B-B081-4D3C-A1A9-F9AA99C786E1}" srcOrd="12" destOrd="0" presId="urn:microsoft.com/office/officeart/2005/8/layout/default"/>
    <dgm:cxn modelId="{DF6A788C-C707-416A-949E-F30FB917F177}" type="presParOf" srcId="{471B01A5-CB7F-42B9-9923-975290E2565C}" destId="{AC325409-CE02-4A47-8A06-CFF569F5EFA3}" srcOrd="13" destOrd="0" presId="urn:microsoft.com/office/officeart/2005/8/layout/default"/>
    <dgm:cxn modelId="{E6E6A515-24E7-40F4-B963-1B6FF7DC192C}" type="presParOf" srcId="{471B01A5-CB7F-42B9-9923-975290E2565C}" destId="{C1A146B1-F56A-42BE-8D01-3C57EF62457E}" srcOrd="14" destOrd="0" presId="urn:microsoft.com/office/officeart/2005/8/layout/default"/>
    <dgm:cxn modelId="{B333A59D-EB76-4DDB-94D1-B3C01A697E51}" type="presParOf" srcId="{471B01A5-CB7F-42B9-9923-975290E2565C}" destId="{993D0110-25E2-4A41-B4E7-C39744FEFF11}" srcOrd="15" destOrd="0" presId="urn:microsoft.com/office/officeart/2005/8/layout/default"/>
    <dgm:cxn modelId="{9D7A4238-6DDD-4CFD-A198-8891D9DB5964}" type="presParOf" srcId="{471B01A5-CB7F-42B9-9923-975290E2565C}" destId="{52FAE651-BD8C-4048-BD2C-34AB3E4DAD2C}" srcOrd="16" destOrd="0" presId="urn:microsoft.com/office/officeart/2005/8/layout/defaul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6EAA3D-352C-454E-B8E0-86218B287168}" type="doc">
      <dgm:prSet loTypeId="urn:microsoft.com/office/officeart/2005/8/layout/pyramid1" loCatId="pyramid" qsTypeId="urn:microsoft.com/office/officeart/2005/8/quickstyle/simple3" qsCatId="simple" csTypeId="urn:microsoft.com/office/officeart/2005/8/colors/accent2_5" csCatId="accent2" phldr="1"/>
      <dgm:spPr/>
    </dgm:pt>
    <dgm:pt modelId="{3AF8D144-ADEE-405F-A1B3-43A14C505797}">
      <dgm:prSet phldrT="[Text]" custT="1"/>
      <dgm:spPr/>
      <dgm:t>
        <a:bodyPr/>
        <a:lstStyle/>
        <a:p>
          <a:r>
            <a:rPr lang="de-DE" sz="2000" dirty="0" smtClean="0">
              <a:ln>
                <a:noFill/>
              </a:ln>
            </a:rPr>
            <a:t/>
          </a:r>
          <a:br>
            <a:rPr lang="de-DE" sz="2000" dirty="0" smtClean="0">
              <a:ln>
                <a:noFill/>
              </a:ln>
            </a:rPr>
          </a:br>
          <a:r>
            <a:rPr lang="de-DE" sz="2000" dirty="0" smtClean="0">
              <a:ln>
                <a:noFill/>
              </a:ln>
            </a:rPr>
            <a:t/>
          </a:r>
          <a:br>
            <a:rPr lang="de-DE" sz="2000" dirty="0" smtClean="0">
              <a:ln>
                <a:noFill/>
              </a:ln>
            </a:rPr>
          </a:br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Daten-</a:t>
          </a:r>
          <a:br>
            <a:rPr lang="de-DE" sz="2000" b="1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schutz-</a:t>
          </a:r>
          <a:br>
            <a:rPr lang="de-DE" sz="2000" b="1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1" dirty="0" err="1" smtClean="0">
              <a:ln>
                <a:noFill/>
              </a:ln>
              <a:solidFill>
                <a:srgbClr val="002060"/>
              </a:solidFill>
            </a:rPr>
            <a:t>leitlinie</a:t>
          </a:r>
          <a:endParaRPr lang="de-DE" sz="2000" b="1" dirty="0">
            <a:ln>
              <a:noFill/>
            </a:ln>
            <a:solidFill>
              <a:srgbClr val="002060"/>
            </a:solidFill>
          </a:endParaRPr>
        </a:p>
      </dgm:t>
    </dgm:pt>
    <dgm:pt modelId="{59BA49E3-5C20-4BD8-9183-9C4827113C5F}" type="par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DCFC1B-064A-40F5-AEBB-5E21582880CA}" type="sib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B6147476-7287-4808-A703-B7B0185656AE}">
      <dgm:prSet phldrT="[Text]" custT="1"/>
      <dgm:spPr/>
      <dgm:t>
        <a:bodyPr/>
        <a:lstStyle/>
        <a:p>
          <a:endParaRPr lang="de-DE" sz="800" dirty="0" smtClean="0">
            <a:ln>
              <a:noFill/>
            </a:ln>
            <a:solidFill>
              <a:srgbClr val="002060"/>
            </a:solidFill>
          </a:endParaRPr>
        </a:p>
        <a:p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Datenschutzkonzept</a:t>
          </a: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>(Verantwortlichkeiten, </a:t>
          </a:r>
          <a:br>
            <a:rPr lang="de-DE" sz="20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>Organisationsstruktur, Prozesse, Aufgaben, …)</a:t>
          </a:r>
          <a:endParaRPr lang="de-DE" sz="2000" dirty="0">
            <a:ln>
              <a:noFill/>
            </a:ln>
            <a:solidFill>
              <a:srgbClr val="002060"/>
            </a:solidFill>
          </a:endParaRPr>
        </a:p>
      </dgm:t>
    </dgm:pt>
    <dgm:pt modelId="{AAAE626E-7622-40F8-858D-26135CA809C5}" type="par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B17C619-6F3D-4310-BF6E-79AA038DA56E}" type="sib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E643660B-7288-4B98-85BA-41706E548C5E}">
      <dgm:prSet phldrT="[Text]" custT="1"/>
      <dgm:spPr/>
      <dgm:t>
        <a:bodyPr/>
        <a:lstStyle/>
        <a:p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>(Vorlagen, Anleitungen, Musterverträge, Formulare</a:t>
          </a:r>
          <a:r>
            <a:rPr lang="de-DE" sz="2000" smtClean="0">
              <a:ln>
                <a:noFill/>
              </a:ln>
              <a:solidFill>
                <a:srgbClr val="002060"/>
              </a:solidFill>
            </a:rPr>
            <a:t>, Muster </a:t>
          </a: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>für Schulungen, Checklisten, …) </a:t>
          </a:r>
          <a:endParaRPr lang="de-DE" sz="2000" dirty="0">
            <a:ln>
              <a:noFill/>
            </a:ln>
            <a:solidFill>
              <a:srgbClr val="002060"/>
            </a:solidFill>
          </a:endParaRPr>
        </a:p>
      </dgm:t>
    </dgm:pt>
    <dgm:pt modelId="{240C7C41-DFF5-47AB-B05A-B6CB348D9135}" type="par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F6FAC237-EC6A-4638-9F0C-62DBF58B2486}" type="sib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20D03238-CBBD-40AC-9CF7-518285F7DE8C}">
      <dgm:prSet phldrT="[Text]" custT="1"/>
      <dgm:spPr/>
      <dgm:t>
        <a:bodyPr/>
        <a:lstStyle/>
        <a:p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Technische Unterstützung</a:t>
          </a: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>(Dokumentationssystem)</a:t>
          </a:r>
        </a:p>
      </dgm:t>
    </dgm:pt>
    <dgm:pt modelId="{18456ABB-FA9C-459C-B2AD-9422EF1C1A0E}" type="par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92C216-1BEA-4F06-8D8A-F763633B307C}" type="sib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4B5298F-45B8-4257-9FBE-72B613CC6590}" type="pres">
      <dgm:prSet presAssocID="{216EAA3D-352C-454E-B8E0-86218B287168}" presName="Name0" presStyleCnt="0">
        <dgm:presLayoutVars>
          <dgm:dir/>
          <dgm:animLvl val="lvl"/>
          <dgm:resizeHandles val="exact"/>
        </dgm:presLayoutVars>
      </dgm:prSet>
      <dgm:spPr/>
    </dgm:pt>
    <dgm:pt modelId="{7BC65786-E3EA-4EF0-B7B6-78B7AEDDC672}" type="pres">
      <dgm:prSet presAssocID="{3AF8D144-ADEE-405F-A1B3-43A14C505797}" presName="Name8" presStyleCnt="0"/>
      <dgm:spPr/>
    </dgm:pt>
    <dgm:pt modelId="{F431F336-AF04-4DE1-98AC-BF2452E176C0}" type="pres">
      <dgm:prSet presAssocID="{3AF8D144-ADEE-405F-A1B3-43A14C505797}" presName="level" presStyleLbl="node1" presStyleIdx="0" presStyleCnt="4" custScaleY="312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75BFF6-BD55-4DE2-9D82-FFF374656AC4}" type="pres">
      <dgm:prSet presAssocID="{3AF8D144-ADEE-405F-A1B3-43A14C50579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09CE1B-7406-480B-911A-415B7CF34A79}" type="pres">
      <dgm:prSet presAssocID="{B6147476-7287-4808-A703-B7B0185656AE}" presName="Name8" presStyleCnt="0"/>
      <dgm:spPr/>
    </dgm:pt>
    <dgm:pt modelId="{1B833BDE-CF5B-4BD0-AA2A-36F0312EF550}" type="pres">
      <dgm:prSet presAssocID="{B6147476-7287-4808-A703-B7B0185656AE}" presName="level" presStyleLbl="node1" presStyleIdx="1" presStyleCnt="4" custScaleY="3532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3F6248-E023-45B7-AA52-43DA6EA850DC}" type="pres">
      <dgm:prSet presAssocID="{B6147476-7287-4808-A703-B7B0185656A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909D09-B104-459E-B3E4-94473B14972F}" type="pres">
      <dgm:prSet presAssocID="{E643660B-7288-4B98-85BA-41706E548C5E}" presName="Name8" presStyleCnt="0"/>
      <dgm:spPr/>
    </dgm:pt>
    <dgm:pt modelId="{7C0AB13C-EF2B-4D0E-94E0-1EF6EED774AB}" type="pres">
      <dgm:prSet presAssocID="{E643660B-7288-4B98-85BA-41706E548C5E}" presName="level" presStyleLbl="node1" presStyleIdx="2" presStyleCnt="4" custScaleY="2510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B5E66B8-D42A-4645-AD7F-B6B9C222F460}" type="pres">
      <dgm:prSet presAssocID="{E643660B-7288-4B98-85BA-41706E548C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297D89-1837-4B73-A98D-273C03A183A8}" type="pres">
      <dgm:prSet presAssocID="{20D03238-CBBD-40AC-9CF7-518285F7DE8C}" presName="Name8" presStyleCnt="0"/>
      <dgm:spPr/>
    </dgm:pt>
    <dgm:pt modelId="{95427C6E-C4EB-4FFE-BC1A-5213BCA9D371}" type="pres">
      <dgm:prSet presAssocID="{20D03238-CBBD-40AC-9CF7-518285F7DE8C}" presName="level" presStyleLbl="node1" presStyleIdx="3" presStyleCnt="4" custScaleY="177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B707DAF-40D5-41A5-B9D5-7BD4E2676734}" type="pres">
      <dgm:prSet presAssocID="{20D03238-CBBD-40AC-9CF7-518285F7DE8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082AA0A-28DC-4328-9F68-3226237F4536}" type="presOf" srcId="{20D03238-CBBD-40AC-9CF7-518285F7DE8C}" destId="{BB707DAF-40D5-41A5-B9D5-7BD4E2676734}" srcOrd="1" destOrd="0" presId="urn:microsoft.com/office/officeart/2005/8/layout/pyramid1"/>
    <dgm:cxn modelId="{FB52FB62-B142-4DB9-8A18-6C78C1711D91}" type="presOf" srcId="{20D03238-CBBD-40AC-9CF7-518285F7DE8C}" destId="{95427C6E-C4EB-4FFE-BC1A-5213BCA9D371}" srcOrd="0" destOrd="0" presId="urn:microsoft.com/office/officeart/2005/8/layout/pyramid1"/>
    <dgm:cxn modelId="{84B2DF1F-D9FC-4AA4-8C2F-1A28B5AE3767}" srcId="{216EAA3D-352C-454E-B8E0-86218B287168}" destId="{3AF8D144-ADEE-405F-A1B3-43A14C505797}" srcOrd="0" destOrd="0" parTransId="{59BA49E3-5C20-4BD8-9183-9C4827113C5F}" sibTransId="{D0DCFC1B-064A-40F5-AEBB-5E21582880CA}"/>
    <dgm:cxn modelId="{54E35FC7-036A-4E4A-BE3E-43E2C19AE7D3}" srcId="{216EAA3D-352C-454E-B8E0-86218B287168}" destId="{20D03238-CBBD-40AC-9CF7-518285F7DE8C}" srcOrd="3" destOrd="0" parTransId="{18456ABB-FA9C-459C-B2AD-9422EF1C1A0E}" sibTransId="{D092C216-1BEA-4F06-8D8A-F763633B307C}"/>
    <dgm:cxn modelId="{B4BD6019-9105-486C-A5F3-14CBDBD2DEC6}" srcId="{216EAA3D-352C-454E-B8E0-86218B287168}" destId="{E643660B-7288-4B98-85BA-41706E548C5E}" srcOrd="2" destOrd="0" parTransId="{240C7C41-DFF5-47AB-B05A-B6CB348D9135}" sibTransId="{F6FAC237-EC6A-4638-9F0C-62DBF58B2486}"/>
    <dgm:cxn modelId="{5A9C43D9-0C6E-4C17-97A4-F9FF9A5BA392}" type="presOf" srcId="{B6147476-7287-4808-A703-B7B0185656AE}" destId="{DC3F6248-E023-45B7-AA52-43DA6EA850DC}" srcOrd="1" destOrd="0" presId="urn:microsoft.com/office/officeart/2005/8/layout/pyramid1"/>
    <dgm:cxn modelId="{465EC2BE-B039-476A-9672-29CB4E0E072C}" type="presOf" srcId="{3AF8D144-ADEE-405F-A1B3-43A14C505797}" destId="{3D75BFF6-BD55-4DE2-9D82-FFF374656AC4}" srcOrd="1" destOrd="0" presId="urn:microsoft.com/office/officeart/2005/8/layout/pyramid1"/>
    <dgm:cxn modelId="{4DACF04E-9B47-4BEC-BA84-28CFDD7BEE25}" type="presOf" srcId="{216EAA3D-352C-454E-B8E0-86218B287168}" destId="{74B5298F-45B8-4257-9FBE-72B613CC6590}" srcOrd="0" destOrd="0" presId="urn:microsoft.com/office/officeart/2005/8/layout/pyramid1"/>
    <dgm:cxn modelId="{9891F8F9-21E8-43AC-9F01-4D747009B234}" type="presOf" srcId="{E643660B-7288-4B98-85BA-41706E548C5E}" destId="{CB5E66B8-D42A-4645-AD7F-B6B9C222F460}" srcOrd="1" destOrd="0" presId="urn:microsoft.com/office/officeart/2005/8/layout/pyramid1"/>
    <dgm:cxn modelId="{A1374842-FEE6-4977-B83B-C68C35BC29DA}" type="presOf" srcId="{3AF8D144-ADEE-405F-A1B3-43A14C505797}" destId="{F431F336-AF04-4DE1-98AC-BF2452E176C0}" srcOrd="0" destOrd="0" presId="urn:microsoft.com/office/officeart/2005/8/layout/pyramid1"/>
    <dgm:cxn modelId="{56F5E252-4930-4152-B2E3-C52F15C7C843}" type="presOf" srcId="{B6147476-7287-4808-A703-B7B0185656AE}" destId="{1B833BDE-CF5B-4BD0-AA2A-36F0312EF550}" srcOrd="0" destOrd="0" presId="urn:microsoft.com/office/officeart/2005/8/layout/pyramid1"/>
    <dgm:cxn modelId="{B3233AE9-3912-4882-96A7-5FA0A754E91F}" srcId="{216EAA3D-352C-454E-B8E0-86218B287168}" destId="{B6147476-7287-4808-A703-B7B0185656AE}" srcOrd="1" destOrd="0" parTransId="{AAAE626E-7622-40F8-858D-26135CA809C5}" sibTransId="{7B17C619-6F3D-4310-BF6E-79AA038DA56E}"/>
    <dgm:cxn modelId="{2F548A84-61CC-4C9D-98CA-5EF5F0D4ABA5}" type="presOf" srcId="{E643660B-7288-4B98-85BA-41706E548C5E}" destId="{7C0AB13C-EF2B-4D0E-94E0-1EF6EED774AB}" srcOrd="0" destOrd="0" presId="urn:microsoft.com/office/officeart/2005/8/layout/pyramid1"/>
    <dgm:cxn modelId="{15A4A5C6-1C27-423E-B5FD-E0FC2D7834BF}" type="presParOf" srcId="{74B5298F-45B8-4257-9FBE-72B613CC6590}" destId="{7BC65786-E3EA-4EF0-B7B6-78B7AEDDC672}" srcOrd="0" destOrd="0" presId="urn:microsoft.com/office/officeart/2005/8/layout/pyramid1"/>
    <dgm:cxn modelId="{A05A35ED-C430-4447-A1CD-A02D19005FE5}" type="presParOf" srcId="{7BC65786-E3EA-4EF0-B7B6-78B7AEDDC672}" destId="{F431F336-AF04-4DE1-98AC-BF2452E176C0}" srcOrd="0" destOrd="0" presId="urn:microsoft.com/office/officeart/2005/8/layout/pyramid1"/>
    <dgm:cxn modelId="{439C271E-43D2-44AA-A872-A5BB3123D29B}" type="presParOf" srcId="{7BC65786-E3EA-4EF0-B7B6-78B7AEDDC672}" destId="{3D75BFF6-BD55-4DE2-9D82-FFF374656AC4}" srcOrd="1" destOrd="0" presId="urn:microsoft.com/office/officeart/2005/8/layout/pyramid1"/>
    <dgm:cxn modelId="{972E1A14-13DF-49C3-ABEF-96717F29A933}" type="presParOf" srcId="{74B5298F-45B8-4257-9FBE-72B613CC6590}" destId="{D509CE1B-7406-480B-911A-415B7CF34A79}" srcOrd="1" destOrd="0" presId="urn:microsoft.com/office/officeart/2005/8/layout/pyramid1"/>
    <dgm:cxn modelId="{1077E653-5AC6-420A-BE5C-17F7804D54E8}" type="presParOf" srcId="{D509CE1B-7406-480B-911A-415B7CF34A79}" destId="{1B833BDE-CF5B-4BD0-AA2A-36F0312EF550}" srcOrd="0" destOrd="0" presId="urn:microsoft.com/office/officeart/2005/8/layout/pyramid1"/>
    <dgm:cxn modelId="{1004CA25-632D-4214-A5FF-37B4405C0F5F}" type="presParOf" srcId="{D509CE1B-7406-480B-911A-415B7CF34A79}" destId="{DC3F6248-E023-45B7-AA52-43DA6EA850DC}" srcOrd="1" destOrd="0" presId="urn:microsoft.com/office/officeart/2005/8/layout/pyramid1"/>
    <dgm:cxn modelId="{ED25D837-BA43-488F-87D1-1C0BF6644DA3}" type="presParOf" srcId="{74B5298F-45B8-4257-9FBE-72B613CC6590}" destId="{5F909D09-B104-459E-B3E4-94473B14972F}" srcOrd="2" destOrd="0" presId="urn:microsoft.com/office/officeart/2005/8/layout/pyramid1"/>
    <dgm:cxn modelId="{006E7CE9-70F3-49AD-B37A-E829C7A75F6D}" type="presParOf" srcId="{5F909D09-B104-459E-B3E4-94473B14972F}" destId="{7C0AB13C-EF2B-4D0E-94E0-1EF6EED774AB}" srcOrd="0" destOrd="0" presId="urn:microsoft.com/office/officeart/2005/8/layout/pyramid1"/>
    <dgm:cxn modelId="{0B5864C0-CDB4-44A6-9C04-C549F74804DB}" type="presParOf" srcId="{5F909D09-B104-459E-B3E4-94473B14972F}" destId="{CB5E66B8-D42A-4645-AD7F-B6B9C222F460}" srcOrd="1" destOrd="0" presId="urn:microsoft.com/office/officeart/2005/8/layout/pyramid1"/>
    <dgm:cxn modelId="{F0AEE64A-B658-4E19-8807-40A5AFDCE7C5}" type="presParOf" srcId="{74B5298F-45B8-4257-9FBE-72B613CC6590}" destId="{0A297D89-1837-4B73-A98D-273C03A183A8}" srcOrd="3" destOrd="0" presId="urn:microsoft.com/office/officeart/2005/8/layout/pyramid1"/>
    <dgm:cxn modelId="{025C04FF-258A-477B-B7C3-5B9E726001EE}" type="presParOf" srcId="{0A297D89-1837-4B73-A98D-273C03A183A8}" destId="{95427C6E-C4EB-4FFE-BC1A-5213BCA9D371}" srcOrd="0" destOrd="0" presId="urn:microsoft.com/office/officeart/2005/8/layout/pyramid1"/>
    <dgm:cxn modelId="{9AA61FC5-1DFC-4D2F-9043-5BA75725B554}" type="presParOf" srcId="{0A297D89-1837-4B73-A98D-273C03A183A8}" destId="{BB707DAF-40D5-41A5-B9D5-7BD4E267673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46438C-F191-4EFA-9B39-43B768211EBA}">
      <dsp:nvSpPr>
        <dsp:cNvPr id="0" name=""/>
        <dsp:cNvSpPr/>
      </dsp:nvSpPr>
      <dsp:spPr>
        <a:xfrm>
          <a:off x="231544" y="123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Verfahrens-dokumentation</a:t>
          </a:r>
          <a:endParaRPr lang="de-DE" sz="2400" kern="1200" dirty="0"/>
        </a:p>
      </dsp:txBody>
      <dsp:txXfrm>
        <a:off x="231544" y="123"/>
        <a:ext cx="2591996" cy="1368001"/>
      </dsp:txXfrm>
    </dsp:sp>
    <dsp:sp modelId="{922B7837-9EC9-40A7-82CB-38401A6E4CD6}">
      <dsp:nvSpPr>
        <dsp:cNvPr id="0" name=""/>
        <dsp:cNvSpPr/>
      </dsp:nvSpPr>
      <dsp:spPr>
        <a:xfrm>
          <a:off x="3071292" y="208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proaktive Informationspflichten</a:t>
          </a:r>
          <a:endParaRPr lang="de-DE" sz="2400" kern="1200" dirty="0"/>
        </a:p>
      </dsp:txBody>
      <dsp:txXfrm>
        <a:off x="3071292" y="208"/>
        <a:ext cx="2591996" cy="1368001"/>
      </dsp:txXfrm>
    </dsp:sp>
    <dsp:sp modelId="{18FC2CA4-7861-44AF-891F-B4C0F2AD2F24}">
      <dsp:nvSpPr>
        <dsp:cNvPr id="0" name=""/>
        <dsp:cNvSpPr/>
      </dsp:nvSpPr>
      <dsp:spPr>
        <a:xfrm>
          <a:off x="5955290" y="208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Betroffenenrechte (Auskunft (1 M), </a:t>
          </a:r>
          <a:br>
            <a:rPr lang="de-DE" sz="2400" kern="1200" dirty="0" smtClean="0"/>
          </a:br>
          <a:r>
            <a:rPr lang="de-DE" sz="2400" kern="1200" dirty="0" smtClean="0"/>
            <a:t>Löschung, …)</a:t>
          </a:r>
          <a:endParaRPr lang="de-DE" sz="2400" kern="1200" dirty="0"/>
        </a:p>
      </dsp:txBody>
      <dsp:txXfrm>
        <a:off x="5955290" y="208"/>
        <a:ext cx="2591996" cy="1368001"/>
      </dsp:txXfrm>
    </dsp:sp>
    <dsp:sp modelId="{6562089B-C0F1-43F0-AADF-A3890CF6366F}">
      <dsp:nvSpPr>
        <dsp:cNvPr id="0" name=""/>
        <dsp:cNvSpPr/>
      </dsp:nvSpPr>
      <dsp:spPr>
        <a:xfrm>
          <a:off x="217894" y="1603961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Schwellwertanalyse und Folgenabschätzung</a:t>
          </a:r>
          <a:endParaRPr lang="de-DE" sz="2400" kern="1200" dirty="0"/>
        </a:p>
      </dsp:txBody>
      <dsp:txXfrm>
        <a:off x="217894" y="1603961"/>
        <a:ext cx="2591996" cy="1368001"/>
      </dsp:txXfrm>
    </dsp:sp>
    <dsp:sp modelId="{8FF2853D-313D-4987-BF83-AE4147B559C5}">
      <dsp:nvSpPr>
        <dsp:cNvPr id="0" name=""/>
        <dsp:cNvSpPr/>
      </dsp:nvSpPr>
      <dsp:spPr>
        <a:xfrm>
          <a:off x="3086592" y="1603961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Technikgestaltung </a:t>
          </a:r>
          <a:br>
            <a:rPr lang="de-DE" sz="2400" kern="1200" dirty="0" smtClean="0"/>
          </a:br>
          <a:r>
            <a:rPr lang="de-DE" sz="2400" kern="1200" dirty="0" smtClean="0"/>
            <a:t>und Sicherheit (TOM)</a:t>
          </a:r>
          <a:endParaRPr lang="de-DE" sz="2400" kern="1200" dirty="0"/>
        </a:p>
      </dsp:txBody>
      <dsp:txXfrm>
        <a:off x="3086592" y="1603961"/>
        <a:ext cx="2591996" cy="1368001"/>
      </dsp:txXfrm>
    </dsp:sp>
    <dsp:sp modelId="{A810E76E-8E10-418F-80E4-4B926A581154}">
      <dsp:nvSpPr>
        <dsp:cNvPr id="0" name=""/>
        <dsp:cNvSpPr/>
      </dsp:nvSpPr>
      <dsp:spPr>
        <a:xfrm>
          <a:off x="5941640" y="1575416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Meldung von DS-Verletzungen (72 h), Konsultation</a:t>
          </a:r>
          <a:endParaRPr lang="de-DE" sz="2400" kern="1200" dirty="0"/>
        </a:p>
      </dsp:txBody>
      <dsp:txXfrm>
        <a:off x="5941640" y="1575416"/>
        <a:ext cx="2591996" cy="1368001"/>
      </dsp:txXfrm>
    </dsp:sp>
    <dsp:sp modelId="{1C84181B-B081-4D3C-A1A9-F9AA99C786E1}">
      <dsp:nvSpPr>
        <dsp:cNvPr id="0" name=""/>
        <dsp:cNvSpPr/>
      </dsp:nvSpPr>
      <dsp:spPr>
        <a:xfrm>
          <a:off x="202594" y="3207714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Rechtmäßigkeit (Einwilligungen, Verträge (AV), </a:t>
          </a:r>
          <a:br>
            <a:rPr lang="de-DE" sz="2400" kern="1200" dirty="0" smtClean="0"/>
          </a:br>
          <a:r>
            <a:rPr lang="de-DE" sz="2400" kern="1200" dirty="0" smtClean="0"/>
            <a:t>Ordnungen, …)</a:t>
          </a:r>
          <a:endParaRPr lang="de-DE" sz="2400" kern="1200" dirty="0"/>
        </a:p>
      </dsp:txBody>
      <dsp:txXfrm>
        <a:off x="202594" y="3207714"/>
        <a:ext cx="2591996" cy="1368001"/>
      </dsp:txXfrm>
    </dsp:sp>
    <dsp:sp modelId="{C1A146B1-F56A-42BE-8D01-3C57EF62457E}">
      <dsp:nvSpPr>
        <dsp:cNvPr id="0" name=""/>
        <dsp:cNvSpPr/>
      </dsp:nvSpPr>
      <dsp:spPr>
        <a:xfrm>
          <a:off x="3086592" y="3207714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Sensibilisierung </a:t>
          </a:r>
          <a:br>
            <a:rPr lang="de-DE" sz="2400" kern="1200" dirty="0" smtClean="0"/>
          </a:br>
          <a:r>
            <a:rPr lang="de-DE" sz="2400" kern="1200" dirty="0" smtClean="0"/>
            <a:t>und </a:t>
          </a:r>
          <a:br>
            <a:rPr lang="de-DE" sz="2400" kern="1200" dirty="0" smtClean="0"/>
          </a:br>
          <a:r>
            <a:rPr lang="de-DE" sz="2400" kern="1200" dirty="0" smtClean="0"/>
            <a:t>Schulung</a:t>
          </a:r>
          <a:endParaRPr lang="de-DE" sz="2400" kern="1200" dirty="0"/>
        </a:p>
      </dsp:txBody>
      <dsp:txXfrm>
        <a:off x="3086592" y="3207714"/>
        <a:ext cx="2591996" cy="1368001"/>
      </dsp:txXfrm>
    </dsp:sp>
    <dsp:sp modelId="{52FAE651-BD8C-4048-BD2C-34AB3E4DAD2C}">
      <dsp:nvSpPr>
        <dsp:cNvPr id="0" name=""/>
        <dsp:cNvSpPr/>
      </dsp:nvSpPr>
      <dsp:spPr>
        <a:xfrm>
          <a:off x="5941640" y="3206470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chemeClr val="tx1"/>
              </a:solidFill>
            </a:rPr>
            <a:t>Rechenschaftspflicht, Nachweise erbringen</a:t>
          </a:r>
          <a:endParaRPr lang="de-DE" sz="2400" kern="1200" dirty="0">
            <a:solidFill>
              <a:schemeClr val="tx1"/>
            </a:solidFill>
          </a:endParaRPr>
        </a:p>
      </dsp:txBody>
      <dsp:txXfrm>
        <a:off x="5941640" y="3206470"/>
        <a:ext cx="2591996" cy="13680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1F336-AF04-4DE1-98AC-BF2452E176C0}">
      <dsp:nvSpPr>
        <dsp:cNvPr id="0" name=""/>
        <dsp:cNvSpPr/>
      </dsp:nvSpPr>
      <dsp:spPr>
        <a:xfrm>
          <a:off x="2237051" y="0"/>
          <a:ext cx="1789537" cy="1454271"/>
        </a:xfrm>
        <a:prstGeom prst="trapezoid">
          <a:avLst>
            <a:gd name="adj" fmla="val 6152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ln>
                <a:noFill/>
              </a:ln>
            </a:rPr>
            <a:t/>
          </a:r>
          <a:br>
            <a:rPr lang="de-DE" sz="2000" kern="1200" dirty="0" smtClean="0">
              <a:ln>
                <a:noFill/>
              </a:ln>
            </a:rPr>
          </a:br>
          <a:r>
            <a:rPr lang="de-DE" sz="2000" kern="1200" dirty="0" smtClean="0">
              <a:ln>
                <a:noFill/>
              </a:ln>
            </a:rPr>
            <a:t/>
          </a:r>
          <a:br>
            <a:rPr lang="de-DE" sz="2000" kern="1200" dirty="0" smtClean="0">
              <a:ln>
                <a:noFill/>
              </a:ln>
            </a:rPr>
          </a:b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Daten-</a:t>
          </a:r>
          <a:b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schutz-</a:t>
          </a:r>
          <a:b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1" kern="1200" dirty="0" err="1" smtClean="0">
              <a:ln>
                <a:noFill/>
              </a:ln>
              <a:solidFill>
                <a:srgbClr val="002060"/>
              </a:solidFill>
            </a:rPr>
            <a:t>leitlinie</a:t>
          </a:r>
          <a:endParaRPr lang="de-DE" sz="2000" b="1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2237051" y="0"/>
        <a:ext cx="1789537" cy="1454271"/>
      </dsp:txXfrm>
    </dsp:sp>
    <dsp:sp modelId="{1B833BDE-CF5B-4BD0-AA2A-36F0312EF550}">
      <dsp:nvSpPr>
        <dsp:cNvPr id="0" name=""/>
        <dsp:cNvSpPr/>
      </dsp:nvSpPr>
      <dsp:spPr>
        <a:xfrm>
          <a:off x="1226699" y="1454271"/>
          <a:ext cx="3810240" cy="1642128"/>
        </a:xfrm>
        <a:prstGeom prst="trapezoid">
          <a:avLst>
            <a:gd name="adj" fmla="val 6152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 dirty="0" smtClean="0">
            <a:ln>
              <a:noFill/>
            </a:ln>
            <a:solidFill>
              <a:srgbClr val="002060"/>
            </a:solidFill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Datenschutzkonzept</a:t>
          </a: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>(Verantwortlichkeiten, </a:t>
          </a:r>
          <a:b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>Organisationsstruktur, Prozesse, Aufgaben, …)</a:t>
          </a:r>
          <a:endParaRPr lang="de-DE" sz="200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1893491" y="1454271"/>
        <a:ext cx="2476656" cy="1642128"/>
      </dsp:txXfrm>
    </dsp:sp>
    <dsp:sp modelId="{7C0AB13C-EF2B-4D0E-94E0-1EF6EED774AB}">
      <dsp:nvSpPr>
        <dsp:cNvPr id="0" name=""/>
        <dsp:cNvSpPr/>
      </dsp:nvSpPr>
      <dsp:spPr>
        <a:xfrm>
          <a:off x="508636" y="3096399"/>
          <a:ext cx="5246366" cy="1167071"/>
        </a:xfrm>
        <a:prstGeom prst="trapezoid">
          <a:avLst>
            <a:gd name="adj" fmla="val 6152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>(Vorlagen, Anleitungen, Musterverträge, Formulare</a:t>
          </a:r>
          <a:r>
            <a:rPr lang="de-DE" sz="2000" kern="1200" smtClean="0">
              <a:ln>
                <a:noFill/>
              </a:ln>
              <a:solidFill>
                <a:srgbClr val="002060"/>
              </a:solidFill>
            </a:rPr>
            <a:t>, Muster </a:t>
          </a: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>für Schulungen, Checklisten, …) </a:t>
          </a:r>
          <a:endParaRPr lang="de-DE" sz="200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1426750" y="3096399"/>
        <a:ext cx="3410138" cy="1167071"/>
      </dsp:txXfrm>
    </dsp:sp>
    <dsp:sp modelId="{95427C6E-C4EB-4FFE-BC1A-5213BCA9D371}">
      <dsp:nvSpPr>
        <dsp:cNvPr id="0" name=""/>
        <dsp:cNvSpPr/>
      </dsp:nvSpPr>
      <dsp:spPr>
        <a:xfrm>
          <a:off x="0" y="4263470"/>
          <a:ext cx="6263640" cy="826689"/>
        </a:xfrm>
        <a:prstGeom prst="trapezoid">
          <a:avLst>
            <a:gd name="adj" fmla="val 6152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Technische Unterstützung</a:t>
          </a: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>(Dokumentationssystem)</a:t>
          </a:r>
        </a:p>
      </dsp:txBody>
      <dsp:txXfrm>
        <a:off x="1096136" y="4263470"/>
        <a:ext cx="4071366" cy="8266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77138" cy="51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03" tIns="49502" rIns="99003" bIns="49502" numCol="1" anchor="t" anchorCtr="0" compatLnSpc="1">
            <a:prstTxWarp prst="textNoShape">
              <a:avLst/>
            </a:prstTxWarp>
          </a:bodyPr>
          <a:lstStyle>
            <a:lvl1pPr algn="l" defTabSz="990130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0505" y="1"/>
            <a:ext cx="3077138" cy="51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03" tIns="49502" rIns="99003" bIns="49502" numCol="1" anchor="t" anchorCtr="0" compatLnSpc="1">
            <a:prstTxWarp prst="textNoShape">
              <a:avLst/>
            </a:prstTxWarp>
          </a:bodyPr>
          <a:lstStyle>
            <a:lvl1pPr algn="r" defTabSz="990130">
              <a:defRPr sz="1300"/>
            </a:lvl1pPr>
          </a:lstStyle>
          <a:p>
            <a:pPr>
              <a:defRPr/>
            </a:pPr>
            <a:fld id="{DFD29CF7-F08B-4F0D-8768-8E3CD9FA7EC0}" type="datetimeFigureOut">
              <a:rPr lang="de-DE"/>
              <a:pPr>
                <a:defRPr/>
              </a:pPr>
              <a:t>02.12.2018</a:t>
            </a:fld>
            <a:endParaRPr lang="de-DE" dirty="0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2308"/>
            <a:ext cx="3077138" cy="51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03" tIns="49502" rIns="99003" bIns="49502" numCol="1" anchor="b" anchorCtr="0" compatLnSpc="1">
            <a:prstTxWarp prst="textNoShape">
              <a:avLst/>
            </a:prstTxWarp>
          </a:bodyPr>
          <a:lstStyle>
            <a:lvl1pPr algn="l" defTabSz="990130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0505" y="9722308"/>
            <a:ext cx="3077138" cy="51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03" tIns="49502" rIns="99003" bIns="49502" numCol="1" anchor="b" anchorCtr="0" compatLnSpc="1">
            <a:prstTxWarp prst="textNoShape">
              <a:avLst/>
            </a:prstTxWarp>
          </a:bodyPr>
          <a:lstStyle>
            <a:lvl1pPr algn="r" defTabSz="990130">
              <a:defRPr sz="1300"/>
            </a:lvl1pPr>
          </a:lstStyle>
          <a:p>
            <a:pPr>
              <a:defRPr/>
            </a:pPr>
            <a:fld id="{08AB0B08-4283-4ABC-AD4F-3D3C836592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0624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77138" cy="51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03" tIns="49502" rIns="99003" bIns="49502" numCol="1" anchor="t" anchorCtr="0" compatLnSpc="1">
            <a:prstTxWarp prst="textNoShape">
              <a:avLst/>
            </a:prstTxWarp>
          </a:bodyPr>
          <a:lstStyle>
            <a:lvl1pPr algn="l" defTabSz="990130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2" y="1"/>
            <a:ext cx="3077138" cy="51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03" tIns="49502" rIns="99003" bIns="49502" numCol="1" anchor="t" anchorCtr="0" compatLnSpc="1">
            <a:prstTxWarp prst="textNoShape">
              <a:avLst/>
            </a:prstTxWarp>
          </a:bodyPr>
          <a:lstStyle>
            <a:lvl1pPr algn="r" defTabSz="990130">
              <a:defRPr sz="1300"/>
            </a:lvl1pPr>
          </a:lstStyle>
          <a:p>
            <a:pPr>
              <a:defRPr/>
            </a:pPr>
            <a:fld id="{8D9FF38F-2C51-4E18-BCAA-AC12ACD119FA}" type="datetimeFigureOut">
              <a:rPr lang="de-DE"/>
              <a:pPr>
                <a:defRPr/>
              </a:pPr>
              <a:t>02.12.2018</a:t>
            </a:fld>
            <a:endParaRPr lang="de-DE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9938"/>
            <a:ext cx="5113338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5029" y="4861156"/>
            <a:ext cx="5209247" cy="460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03" tIns="49502" rIns="99003" bIns="495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3946"/>
            <a:ext cx="3077138" cy="51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03" tIns="49502" rIns="99003" bIns="49502" numCol="1" anchor="b" anchorCtr="0" compatLnSpc="1">
            <a:prstTxWarp prst="textNoShape">
              <a:avLst/>
            </a:prstTxWarp>
          </a:bodyPr>
          <a:lstStyle>
            <a:lvl1pPr algn="l" defTabSz="990130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2" y="9723946"/>
            <a:ext cx="3077138" cy="51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03" tIns="49502" rIns="99003" bIns="49502" numCol="1" anchor="b" anchorCtr="0" compatLnSpc="1">
            <a:prstTxWarp prst="textNoShape">
              <a:avLst/>
            </a:prstTxWarp>
          </a:bodyPr>
          <a:lstStyle>
            <a:lvl1pPr algn="r" defTabSz="990130">
              <a:defRPr sz="1300"/>
            </a:lvl1pPr>
          </a:lstStyle>
          <a:p>
            <a:pPr>
              <a:defRPr/>
            </a:pPr>
            <a:fld id="{3F46C065-CCCC-4ABE-882B-BEA56CA6A8F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1749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>
              <a:latin typeface="Arial Narrow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de-DE" baseline="0" dirty="0" smtClean="0">
              <a:latin typeface="Arial Narrow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5892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1009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41666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1673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8359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43"/>
          <p:cNvSpPr>
            <a:spLocks noChangeArrowheads="1"/>
          </p:cNvSpPr>
          <p:nvPr userDrawn="1"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latin typeface="Times" pitchFamily="28" charset="0"/>
            </a:endParaRPr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1444625"/>
            <a:ext cx="9144000" cy="45085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solidFill>
                <a:srgbClr val="0E1B44"/>
              </a:solidFill>
              <a:latin typeface="Times" pitchFamily="28" charset="0"/>
            </a:endParaRPr>
          </a:p>
        </p:txBody>
      </p:sp>
      <p:sp>
        <p:nvSpPr>
          <p:cNvPr id="14" name="Rectangle 45"/>
          <p:cNvSpPr>
            <a:spLocks noChangeArrowheads="1"/>
          </p:cNvSpPr>
          <p:nvPr userDrawn="1"/>
        </p:nvSpPr>
        <p:spPr bwMode="auto">
          <a:xfrm>
            <a:off x="779463" y="6545263"/>
            <a:ext cx="3930650" cy="161925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1510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63663" y="4095750"/>
            <a:ext cx="3449637" cy="1385888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21511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1374775" y="2190750"/>
            <a:ext cx="3443288" cy="1385888"/>
          </a:xfrm>
        </p:spPr>
        <p:txBody>
          <a:bodyPr/>
          <a:lstStyle>
            <a:lvl1pPr>
              <a:defRPr sz="2400">
                <a:solidFill>
                  <a:srgbClr val="00254F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1" cy="38149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1913" y="1335088"/>
            <a:ext cx="8301087" cy="5202237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80200" y="6448967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254F"/>
                </a:solidFill>
              </a:defRPr>
            </a:lvl1pPr>
          </a:lstStyle>
          <a:p>
            <a:pPr>
              <a:defRPr/>
            </a:pPr>
            <a:fld id="{94855645-9EB6-444C-B15B-A1343CB578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5576"/>
            <a:ext cx="7956000" cy="381600"/>
          </a:xfrm>
        </p:spPr>
        <p:txBody>
          <a:bodyPr anchor="t"/>
          <a:lstStyle>
            <a:lvl1pPr algn="l">
              <a:defRPr sz="2000" b="1" cap="none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9227" y="1349829"/>
            <a:ext cx="7715485" cy="4717142"/>
          </a:xfrm>
        </p:spPr>
        <p:txBody>
          <a:bodyPr anchor="t" anchorCtr="0"/>
          <a:lstStyle>
            <a:lvl1pPr marL="0" indent="0">
              <a:buNone/>
              <a:defRPr sz="2000" b="0">
                <a:latin typeface="+mn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1AC8C-17DC-4231-B86D-72059771478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2486" y="1335088"/>
            <a:ext cx="4043313" cy="5202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35088"/>
            <a:ext cx="4114800" cy="5202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5CF4D-681B-4343-9B58-5BB99B27A8A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14D0D-530C-4024-96E9-EC56DD23271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50190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8FD49-A068-4CAF-82C3-9DD7376E77D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AE5FB-CF0A-4B67-8D9D-DA449415774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440493"/>
            <a:ext cx="5111750" cy="468567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53020"/>
            <a:ext cx="3008313" cy="46731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EA9DF-73B6-457E-B3DB-22E4C8CC8E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51970"/>
            <a:ext cx="7956000" cy="38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365337"/>
            <a:ext cx="5486400" cy="385801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836F2-82C4-4E9A-A861-986DD321A21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17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jpe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/>
          <p:nvPr userDrawn="1"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500" y="111189"/>
            <a:ext cx="1197776" cy="739682"/>
          </a:xfrm>
          <a:prstGeom prst="rect">
            <a:avLst/>
          </a:prstGeom>
        </p:spPr>
      </p:pic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0" y="722313"/>
            <a:ext cx="9144000" cy="4191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0" y="6715125"/>
            <a:ext cx="9144000" cy="1524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latin typeface="Times" pitchFamily="28" charset="0"/>
            </a:endParaRP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779463" y="630238"/>
            <a:ext cx="2093912" cy="119062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8" name="Rectangle 25"/>
          <p:cNvSpPr>
            <a:spLocks noChangeArrowheads="1"/>
          </p:cNvSpPr>
          <p:nvPr/>
        </p:nvSpPr>
        <p:spPr bwMode="auto">
          <a:xfrm>
            <a:off x="779463" y="6621463"/>
            <a:ext cx="2093912" cy="119062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1340" y="1335088"/>
            <a:ext cx="8291660" cy="520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56000" y="751642"/>
            <a:ext cx="7948861" cy="389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80200" y="6448967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254F"/>
                </a:solidFill>
              </a:defRPr>
            </a:lvl1pPr>
          </a:lstStyle>
          <a:p>
            <a:pPr>
              <a:defRPr/>
            </a:pPr>
            <a:fld id="{94855645-9EB6-444C-B15B-A1343CB578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12" name="Picture 25" descr="Unbenannt-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" y="835025"/>
            <a:ext cx="223838" cy="21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C6C6C6"/>
              </a:clrFrom>
              <a:clrTo>
                <a:srgbClr val="C6C6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049" y="159902"/>
            <a:ext cx="1650652" cy="43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Bild 4" descr="UniBi_Logo_54_farbig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843" y="135392"/>
            <a:ext cx="1373784" cy="561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rafik 19" descr="https://www.uni-siegen.de/cd/basiselemente/logo/logo_uni_siegen_rgb.jpg?lang=de"/>
          <p:cNvPicPr/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804" y="203096"/>
            <a:ext cx="1320098" cy="37636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254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6"/>
        </a:buBlip>
        <a:defRPr sz="2400">
          <a:solidFill>
            <a:srgbClr val="00254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7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6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6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6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2018.12.03-04_Planung_Datenschutzworkshop_Projekt_DSMS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795" y="2419350"/>
            <a:ext cx="3654044" cy="360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9"/>
          <p:cNvSpPr>
            <a:spLocks noGrp="1" noChangeArrowheads="1"/>
          </p:cNvSpPr>
          <p:nvPr>
            <p:ph type="ctrTitle"/>
          </p:nvPr>
        </p:nvSpPr>
        <p:spPr>
          <a:xfrm>
            <a:off x="383822" y="1975009"/>
            <a:ext cx="5088841" cy="1987390"/>
          </a:xfrm>
        </p:spPr>
        <p:txBody>
          <a:bodyPr/>
          <a:lstStyle/>
          <a:p>
            <a:pPr algn="ctr" eaLnBrk="1" hangingPunct="1"/>
            <a:r>
              <a:rPr lang="de-DE" dirty="0" smtClean="0"/>
              <a:t>(Folge-) Workshop zur EU-Datenschutz-Grundverordnung (EU-DSGVO)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für Datenschutzbeauftragte an </a:t>
            </a:r>
            <a:r>
              <a:rPr lang="de-DE" dirty="0"/>
              <a:t>Hochschulen </a:t>
            </a:r>
            <a:endParaRPr lang="de-DE" dirty="0" smtClean="0"/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530578" y="4199467"/>
            <a:ext cx="4527824" cy="2318291"/>
          </a:xfrm>
        </p:spPr>
        <p:txBody>
          <a:bodyPr/>
          <a:lstStyle/>
          <a:p>
            <a:pPr algn="ctr" eaLnBrk="1" hangingPunct="1"/>
            <a:r>
              <a:rPr lang="de-DE" sz="2400" dirty="0" smtClean="0"/>
              <a:t>Hagen, </a:t>
            </a:r>
            <a:r>
              <a:rPr lang="de-DE" sz="2400" dirty="0" err="1"/>
              <a:t>Arcadeon</a:t>
            </a:r>
            <a:endParaRPr lang="de-DE" sz="2400" dirty="0"/>
          </a:p>
          <a:p>
            <a:pPr algn="ctr" eaLnBrk="1" hangingPunct="1"/>
            <a:r>
              <a:rPr lang="de-DE" dirty="0"/>
              <a:t>3</a:t>
            </a:r>
            <a:r>
              <a:rPr lang="de-DE" dirty="0" smtClean="0"/>
              <a:t>./4. Dezember </a:t>
            </a:r>
            <a:r>
              <a:rPr lang="de-DE" dirty="0" smtClean="0"/>
              <a:t>2018</a:t>
            </a:r>
            <a:endParaRPr lang="de-DE" dirty="0"/>
          </a:p>
          <a:p>
            <a:pPr algn="ctr">
              <a:spcBef>
                <a:spcPts val="600"/>
              </a:spcBef>
            </a:pPr>
            <a:r>
              <a:rPr lang="de-DE" sz="1800" dirty="0"/>
              <a:t>Andreas Brennecke, Universität Paderborn</a:t>
            </a:r>
          </a:p>
          <a:p>
            <a:pPr algn="ctr">
              <a:spcBef>
                <a:spcPts val="0"/>
              </a:spcBef>
            </a:pPr>
            <a:r>
              <a:rPr lang="de-DE" sz="1800" dirty="0" smtClean="0"/>
              <a:t>Svenja </a:t>
            </a:r>
            <a:r>
              <a:rPr lang="de-DE" sz="1800" dirty="0"/>
              <a:t>Schaefer, Universität Paderborn</a:t>
            </a:r>
          </a:p>
          <a:p>
            <a:pPr algn="ctr">
              <a:spcBef>
                <a:spcPts val="0"/>
              </a:spcBef>
            </a:pPr>
            <a:r>
              <a:rPr lang="de-DE" sz="1800" dirty="0" smtClean="0"/>
              <a:t>Birgit </a:t>
            </a:r>
            <a:r>
              <a:rPr lang="de-DE" sz="1800" dirty="0"/>
              <a:t>Schmahlenberg; FH Bielefeld</a:t>
            </a:r>
          </a:p>
          <a:p>
            <a:pPr algn="ctr">
              <a:spcBef>
                <a:spcPts val="0"/>
              </a:spcBef>
            </a:pPr>
            <a:r>
              <a:rPr lang="de-DE" sz="1800" dirty="0" smtClean="0"/>
              <a:t>Anja </a:t>
            </a:r>
            <a:r>
              <a:rPr lang="de-DE" sz="1800" dirty="0"/>
              <a:t>Schmid, Universität Bielefeld</a:t>
            </a:r>
          </a:p>
          <a:p>
            <a:pPr algn="ctr">
              <a:spcBef>
                <a:spcPts val="0"/>
              </a:spcBef>
            </a:pPr>
            <a:r>
              <a:rPr lang="de-DE" sz="1800" dirty="0" smtClean="0"/>
              <a:t>Sebastian </a:t>
            </a:r>
            <a:r>
              <a:rPr lang="de-DE" sz="1800" dirty="0"/>
              <a:t>Zimmermann, Universität Siegen</a:t>
            </a:r>
          </a:p>
        </p:txBody>
      </p:sp>
      <p:sp>
        <p:nvSpPr>
          <p:cNvPr id="9" name="Rectangle 41"/>
          <p:cNvSpPr>
            <a:spLocks noChangeArrowheads="1"/>
          </p:cNvSpPr>
          <p:nvPr/>
        </p:nvSpPr>
        <p:spPr bwMode="auto">
          <a:xfrm>
            <a:off x="779463" y="1282700"/>
            <a:ext cx="3930650" cy="161925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pic>
        <p:nvPicPr>
          <p:cNvPr id="7" name="Grafik 6" descr="https://www.uni-siegen.de/cd/basiselemente/logo/logo_uni_siegen_rgb.jpg?lang=de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537" y="807686"/>
            <a:ext cx="1582822" cy="451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Bild 4" descr="UniBi_Logo_54_farbi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418" y="605539"/>
            <a:ext cx="1762246" cy="681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C6C6C6"/>
              </a:clrFrom>
              <a:clrTo>
                <a:srgbClr val="C6C6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8308" y="605540"/>
            <a:ext cx="2524708" cy="66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Grafik 11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118" y="438149"/>
            <a:ext cx="1629797" cy="10064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Programm für die folgenden beiden Tage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hlinkClick r:id="rId2" action="ppaction://hlinkfile"/>
              </a:rPr>
              <a:t>2018.12.03-04_Planung_Datenschutzworkshop_Projekt_DSMS.docx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081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ragezeich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22" y="2027112"/>
            <a:ext cx="1846386" cy="1668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128" y="1938076"/>
            <a:ext cx="1857023" cy="1846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0" name="Rectangle 3"/>
          <p:cNvSpPr>
            <a:spLocks noGrp="1"/>
          </p:cNvSpPr>
          <p:nvPr>
            <p:ph type="body" idx="1"/>
          </p:nvPr>
        </p:nvSpPr>
        <p:spPr>
          <a:xfrm>
            <a:off x="20100" y="1333948"/>
            <a:ext cx="9154048" cy="5308012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de-DE" altLang="de-DE" sz="2800" b="1" dirty="0" smtClean="0"/>
              <a:t>                      Vielen Dank für Ihre Aufmerksamkeit!</a:t>
            </a:r>
          </a:p>
          <a:p>
            <a:pPr eaLnBrk="1" hangingPunct="1">
              <a:buFont typeface="Wingdings" pitchFamily="2" charset="2"/>
              <a:buNone/>
            </a:pPr>
            <a:endParaRPr lang="de-DE" altLang="de-DE" sz="28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de-DE" altLang="de-DE" sz="2800" b="1" dirty="0" smtClean="0"/>
              <a:t>                                            Fragen?</a:t>
            </a:r>
            <a:endParaRPr lang="de-DE" altLang="de-DE" sz="2800" b="1" dirty="0" smtClean="0">
              <a:solidFill>
                <a:srgbClr val="00206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de-DE" altLang="de-DE" sz="2800" b="1" dirty="0" smtClean="0"/>
          </a:p>
          <a:p>
            <a:pPr marL="0" indent="0">
              <a:buNone/>
            </a:pPr>
            <a:endParaRPr lang="de-DE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DE" sz="11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Kontakt:</a:t>
            </a:r>
            <a:r>
              <a:rPr lang="de-DE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de-DE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-------------------------------------------------------------------−−−−−−−−−−−−−−−−−−−−−−−−−−−−−−−−−</a:t>
            </a:r>
            <a:endParaRPr lang="de-DE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Andreas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Brennecke       Anja Schmid            Birgit Schmahlenberg     Sebastian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Zimmermann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 marL="0" indent="0">
              <a:buNone/>
            </a:pP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Svenja Schaefer</a:t>
            </a:r>
            <a:endParaRPr lang="de-DE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Datenschutzbeauftragte  Datenschutzbeauftragte Datenschutzbeauftragte   Datenschutzbeauftragter </a:t>
            </a:r>
          </a:p>
          <a:p>
            <a:pPr marL="0" indent="0">
              <a:buNone/>
            </a:pPr>
            <a:endParaRPr lang="de-DE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Universität Paderborn   Universität Bielefeld  Fachhochschule Bielefeld Universität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Siegen</a:t>
            </a:r>
          </a:p>
          <a:p>
            <a:pPr marL="0" indent="0">
              <a:buNone/>
            </a:pP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Warburger Str.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100      Universitätsstraße 25 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Interaktion 1            Adolf-Reichwein-Straße 2a</a:t>
            </a:r>
          </a:p>
          <a:p>
            <a:pPr marL="0" indent="0">
              <a:buNone/>
            </a:pP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33098 Paderborn         33615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Bielefeld   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33619 Bielefeld          57076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Siegen</a:t>
            </a:r>
          </a:p>
          <a:p>
            <a:pPr marL="0" indent="0">
              <a:buNone/>
            </a:pP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marL="0" indent="0">
              <a:buNone/>
            </a:pP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Tel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.: 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05251 60-2400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0521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106-5225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0521 106-7743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0271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740-5147 </a:t>
            </a:r>
            <a:endParaRPr lang="de-DE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Fax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:  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05251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60-4206   0521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106-6439 </a:t>
            </a:r>
          </a:p>
          <a:p>
            <a:pPr marL="0" indent="0">
              <a:buNone/>
            </a:pP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E-Mail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de-DE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datenschutz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    anja.schmid@           birgit.schmahlenberg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@   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sebastian.zimmermann@</a:t>
            </a:r>
            <a:b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upb.de          uni-bielefeld.de      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fh-bielefeld.de          zv.uni-siegen.de</a:t>
            </a:r>
          </a:p>
          <a:p>
            <a:pPr marL="0" indent="0">
              <a:buNone/>
            </a:pPr>
            <a:endParaRPr lang="de-DE" altLang="de-DE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2772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de-DE" altLang="de-DE" dirty="0" smtClean="0"/>
          </a:p>
        </p:txBody>
      </p:sp>
      <p:sp>
        <p:nvSpPr>
          <p:cNvPr id="7" name="Foliennummernplatzhalter 2"/>
          <p:cNvSpPr txBox="1">
            <a:spLocks/>
          </p:cNvSpPr>
          <p:nvPr/>
        </p:nvSpPr>
        <p:spPr bwMode="auto">
          <a:xfrm>
            <a:off x="7118350" y="6469063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11</a:t>
            </a:fld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94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6 Monate EU-DSGVO</a:t>
            </a:r>
            <a:endParaRPr lang="de-DE" dirty="0" smtClean="0"/>
          </a:p>
        </p:txBody>
      </p:sp>
      <p:sp>
        <p:nvSpPr>
          <p:cNvPr id="10243" name="Inhaltsplatzhalter 2"/>
          <p:cNvSpPr>
            <a:spLocks noGrp="1"/>
          </p:cNvSpPr>
          <p:nvPr>
            <p:ph idx="1"/>
          </p:nvPr>
        </p:nvSpPr>
        <p:spPr>
          <a:xfrm>
            <a:off x="461913" y="1335088"/>
            <a:ext cx="8569198" cy="5202237"/>
          </a:xfrm>
        </p:spPr>
        <p:txBody>
          <a:bodyPr/>
          <a:lstStyle/>
          <a:p>
            <a:r>
              <a:rPr lang="de-DE" dirty="0" smtClean="0"/>
              <a:t>Viel Aufregung zu Beginn</a:t>
            </a:r>
          </a:p>
          <a:p>
            <a:r>
              <a:rPr lang="de-DE" dirty="0" smtClean="0"/>
              <a:t>Katastrophen („Abmahnwelle“) ausgeblieben</a:t>
            </a:r>
          </a:p>
          <a:p>
            <a:r>
              <a:rPr lang="de-DE" dirty="0" smtClean="0"/>
              <a:t>Wenig konkrete </a:t>
            </a:r>
            <a:r>
              <a:rPr lang="de-DE" dirty="0" smtClean="0"/>
              <a:t>Vorgaben der Aufsichtsbehörden</a:t>
            </a:r>
          </a:p>
          <a:p>
            <a:r>
              <a:rPr lang="de-DE" dirty="0" smtClean="0"/>
              <a:t>Unbestimmte Rechtsbegriffe („Stand der Technik“, „große Anzahl“)</a:t>
            </a:r>
          </a:p>
          <a:p>
            <a:r>
              <a:rPr lang="de-DE" dirty="0" smtClean="0"/>
              <a:t>Hochschulen stehen vor konkreten Umsetzungsproblemen</a:t>
            </a:r>
          </a:p>
          <a:p>
            <a:endParaRPr lang="de-DE" dirty="0" smtClean="0"/>
          </a:p>
          <a:p>
            <a:pPr lvl="1"/>
            <a:endParaRPr lang="de-DE" dirty="0" smtClean="0"/>
          </a:p>
          <a:p>
            <a:endParaRPr lang="de-DE" dirty="0" smtClean="0"/>
          </a:p>
        </p:txBody>
      </p:sp>
      <p:pic>
        <p:nvPicPr>
          <p:cNvPr id="6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931" y="4805536"/>
            <a:ext cx="3769475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pcline-gesamtansich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05536"/>
            <a:ext cx="2471864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925" y="4807261"/>
            <a:ext cx="199707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3" t="24998" r="11879" b="8339"/>
          <a:stretch/>
        </p:blipFill>
        <p:spPr bwMode="auto">
          <a:xfrm>
            <a:off x="5185467" y="4805536"/>
            <a:ext cx="208286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C:\Users\anbr\AppData\Local\Microsoft\Windows\Temporary Internet Files\Content.IE5\MS5VCBFS\7371[1]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61" b="-15161"/>
          <a:stretch/>
        </p:blipFill>
        <p:spPr bwMode="auto">
          <a:xfrm>
            <a:off x="0" y="3774818"/>
            <a:ext cx="9144000" cy="3970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863947" y="4049054"/>
            <a:ext cx="22397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dirty="0" smtClean="0"/>
              <a:t>     für die</a:t>
            </a:r>
            <a:br>
              <a:rPr lang="de-DE" dirty="0" smtClean="0"/>
            </a:br>
            <a:r>
              <a:rPr lang="de-DE" dirty="0" smtClean="0"/>
              <a:t>Datenschutz-</a:t>
            </a:r>
            <a:br>
              <a:rPr lang="de-DE" dirty="0" smtClean="0"/>
            </a:br>
            <a:r>
              <a:rPr lang="de-DE" dirty="0" smtClean="0"/>
              <a:t>Grundverordnung 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 rot="20602406">
            <a:off x="605654" y="3973896"/>
            <a:ext cx="752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</a:rPr>
              <a:t>FIT</a:t>
            </a:r>
            <a:endParaRPr lang="de-DE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 Projekt zur Umsetzung der DSGVO und Aufbau von </a:t>
            </a:r>
            <a:r>
              <a:rPr lang="de-DE" dirty="0" err="1" smtClean="0"/>
              <a:t>DSMSen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452486" y="1668037"/>
            <a:ext cx="4043313" cy="1004826"/>
          </a:xfrm>
        </p:spPr>
        <p:txBody>
          <a:bodyPr/>
          <a:lstStyle/>
          <a:p>
            <a:r>
              <a:rPr lang="de-DE" dirty="0" smtClean="0"/>
              <a:t>Universität Paderborn</a:t>
            </a:r>
            <a:endParaRPr lang="de-DE" dirty="0"/>
          </a:p>
          <a:p>
            <a:r>
              <a:rPr lang="de-DE" dirty="0" smtClean="0"/>
              <a:t>Universität </a:t>
            </a:r>
            <a:r>
              <a:rPr lang="de-DE" dirty="0"/>
              <a:t>Bielefeld </a:t>
            </a:r>
            <a:endParaRPr lang="de-DE" dirty="0" smtClean="0"/>
          </a:p>
        </p:txBody>
      </p:sp>
      <p:sp>
        <p:nvSpPr>
          <p:cNvPr id="2" name="Inhaltsplatzhalter 1"/>
          <p:cNvSpPr>
            <a:spLocks noGrp="1"/>
          </p:cNvSpPr>
          <p:nvPr>
            <p:ph sz="half" idx="2"/>
          </p:nvPr>
        </p:nvSpPr>
        <p:spPr>
          <a:xfrm>
            <a:off x="3868615" y="1668036"/>
            <a:ext cx="4894385" cy="994777"/>
          </a:xfrm>
        </p:spPr>
        <p:txBody>
          <a:bodyPr/>
          <a:lstStyle/>
          <a:p>
            <a:r>
              <a:rPr lang="de-DE" dirty="0"/>
              <a:t>Fachhochschule Bielefeld </a:t>
            </a:r>
          </a:p>
          <a:p>
            <a:r>
              <a:rPr lang="de-DE" dirty="0" smtClean="0"/>
              <a:t>Universität Siegen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452486" y="1205803"/>
            <a:ext cx="6367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dirty="0">
                <a:solidFill>
                  <a:srgbClr val="002060"/>
                </a:solidFill>
              </a:rPr>
              <a:t>Kooperationsprojekt</a:t>
            </a:r>
            <a:r>
              <a:rPr lang="de-DE" dirty="0">
                <a:solidFill>
                  <a:srgbClr val="002060"/>
                </a:solidFill>
              </a:rPr>
              <a:t> von </a:t>
            </a:r>
            <a:r>
              <a:rPr lang="de-DE" dirty="0" smtClean="0">
                <a:solidFill>
                  <a:srgbClr val="002060"/>
                </a:solidFill>
              </a:rPr>
              <a:t>vier Hochschulen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9" name="Inhaltsplatzhalter 4"/>
          <p:cNvSpPr txBox="1">
            <a:spLocks/>
          </p:cNvSpPr>
          <p:nvPr/>
        </p:nvSpPr>
        <p:spPr bwMode="auto">
          <a:xfrm>
            <a:off x="461913" y="2804159"/>
            <a:ext cx="8087727" cy="275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4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4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1350963" algn="l"/>
              </a:tabLst>
            </a:pPr>
            <a:r>
              <a:rPr lang="de-DE" b="1" dirty="0" smtClean="0">
                <a:solidFill>
                  <a:srgbClr val="002060"/>
                </a:solidFill>
              </a:rPr>
              <a:t>Laufzeit: </a:t>
            </a:r>
            <a:r>
              <a:rPr lang="de-DE" dirty="0" smtClean="0">
                <a:solidFill>
                  <a:srgbClr val="002060"/>
                </a:solidFill>
              </a:rPr>
              <a:t>Aug.– </a:t>
            </a:r>
            <a:r>
              <a:rPr lang="de-DE" dirty="0">
                <a:solidFill>
                  <a:srgbClr val="002060"/>
                </a:solidFill>
              </a:rPr>
              <a:t>Dez. </a:t>
            </a:r>
            <a:r>
              <a:rPr lang="de-DE" dirty="0" smtClean="0">
                <a:solidFill>
                  <a:srgbClr val="002060"/>
                </a:solidFill>
              </a:rPr>
              <a:t>2017 und </a:t>
            </a:r>
            <a:r>
              <a:rPr lang="de-DE" dirty="0">
                <a:solidFill>
                  <a:srgbClr val="002060"/>
                </a:solidFill>
              </a:rPr>
              <a:t>Juli – Dez. </a:t>
            </a:r>
            <a:r>
              <a:rPr lang="de-DE" dirty="0" smtClean="0">
                <a:solidFill>
                  <a:srgbClr val="002060"/>
                </a:solidFill>
              </a:rPr>
              <a:t>2018</a:t>
            </a:r>
            <a:endParaRPr lang="de-DE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de-DE" b="1" dirty="0" smtClean="0">
                <a:solidFill>
                  <a:srgbClr val="002060"/>
                </a:solidFill>
              </a:rPr>
              <a:t>Ziele</a:t>
            </a:r>
            <a:r>
              <a:rPr lang="de-DE" b="1" dirty="0">
                <a:solidFill>
                  <a:srgbClr val="002060"/>
                </a:solidFill>
              </a:rPr>
              <a:t>:</a:t>
            </a:r>
          </a:p>
          <a:p>
            <a:r>
              <a:rPr lang="de-DE" dirty="0"/>
              <a:t>Know-how zur </a:t>
            </a:r>
            <a:r>
              <a:rPr lang="de-DE" dirty="0" smtClean="0"/>
              <a:t>DSGVO aufbauen</a:t>
            </a:r>
          </a:p>
          <a:p>
            <a:r>
              <a:rPr lang="de-DE" dirty="0" smtClean="0"/>
              <a:t>Konzeption eines DSMS</a:t>
            </a:r>
            <a:endParaRPr lang="de-DE" dirty="0"/>
          </a:p>
          <a:p>
            <a:r>
              <a:rPr lang="de-DE" dirty="0"/>
              <a:t>Kooperation mit dem Informationssicherheitsmanagement (</a:t>
            </a:r>
            <a:r>
              <a:rPr lang="de-DE" dirty="0" smtClean="0"/>
              <a:t>ISMS)</a:t>
            </a:r>
          </a:p>
          <a:p>
            <a:r>
              <a:rPr lang="de-DE" dirty="0" smtClean="0"/>
              <a:t>Austausch </a:t>
            </a:r>
            <a:r>
              <a:rPr lang="de-DE" dirty="0"/>
              <a:t>mit anderen Hochschulen, Verbreitung der Ergebnisse</a:t>
            </a:r>
          </a:p>
        </p:txBody>
      </p:sp>
      <p:sp>
        <p:nvSpPr>
          <p:cNvPr id="11" name="Foliennummernplatzhalter 2"/>
          <p:cNvSpPr txBox="1">
            <a:spLocks/>
          </p:cNvSpPr>
          <p:nvPr/>
        </p:nvSpPr>
        <p:spPr bwMode="auto">
          <a:xfrm>
            <a:off x="7118350" y="6469063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3</a:t>
            </a:fld>
            <a:endParaRPr lang="de-DE" dirty="0">
              <a:solidFill>
                <a:srgbClr val="00206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774" y="5836890"/>
            <a:ext cx="3830499" cy="78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461913" y="5836890"/>
            <a:ext cx="3728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dirty="0" smtClean="0">
                <a:solidFill>
                  <a:srgbClr val="002060"/>
                </a:solidFill>
              </a:rPr>
              <a:t>Das Projekt wird gefördert vom </a:t>
            </a:r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91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Handlungsfelder im Projekt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80200" y="6403811"/>
            <a:ext cx="2025650" cy="392112"/>
          </a:xfrm>
        </p:spPr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1429333739"/>
              </p:ext>
            </p:extLst>
          </p:nvPr>
        </p:nvGraphicFramePr>
        <p:xfrm>
          <a:off x="204716" y="1554873"/>
          <a:ext cx="8652681" cy="4575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hteck 6"/>
          <p:cNvSpPr/>
          <p:nvPr/>
        </p:nvSpPr>
        <p:spPr>
          <a:xfrm>
            <a:off x="2384683" y="1512156"/>
            <a:ext cx="72968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de-DE" sz="5400" b="1" dirty="0">
                <a:solidFill>
                  <a:srgbClr val="00B050"/>
                </a:solidFill>
                <a:sym typeface="Wingdings"/>
              </a:rPr>
              <a:t></a:t>
            </a:r>
            <a:endParaRPr lang="de-DE" sz="5400" b="1" dirty="0">
              <a:solidFill>
                <a:srgbClr val="00B050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8279165" y="4687994"/>
            <a:ext cx="5886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de-DE" sz="4000" b="1" dirty="0">
                <a:solidFill>
                  <a:srgbClr val="00B050"/>
                </a:solidFill>
                <a:sym typeface="Wingdings"/>
              </a:rPr>
              <a:t></a:t>
            </a:r>
            <a:endParaRPr lang="de-DE" sz="4000" b="1" dirty="0">
              <a:solidFill>
                <a:srgbClr val="00B050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453599" y="3203631"/>
            <a:ext cx="4667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de-DE" sz="2800" b="1" dirty="0">
                <a:solidFill>
                  <a:srgbClr val="00B050"/>
                </a:solidFill>
                <a:sym typeface="Wingdings"/>
              </a:rPr>
              <a:t></a:t>
            </a:r>
            <a:endParaRPr lang="de-DE" sz="2800" b="1" dirty="0">
              <a:solidFill>
                <a:srgbClr val="00B050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2553406" y="3417582"/>
            <a:ext cx="6286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de-DE" sz="4400" b="1" dirty="0">
                <a:solidFill>
                  <a:srgbClr val="00B050"/>
                </a:solidFill>
                <a:sym typeface="Wingdings"/>
              </a:rPr>
              <a:t></a:t>
            </a:r>
            <a:endParaRPr lang="de-DE" sz="1400" b="1" dirty="0">
              <a:solidFill>
                <a:srgbClr val="00B050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8320844" y="1498760"/>
            <a:ext cx="5469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de-DE" sz="3600" b="1" dirty="0">
                <a:solidFill>
                  <a:srgbClr val="00B050"/>
                </a:solidFill>
                <a:sym typeface="Wingdings"/>
              </a:rPr>
              <a:t></a:t>
            </a:r>
            <a:endParaRPr lang="de-DE" sz="3600" b="1" dirty="0">
              <a:solidFill>
                <a:srgbClr val="00B050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5246789" y="1480336"/>
            <a:ext cx="72968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de-DE" sz="5400" b="1" dirty="0">
                <a:solidFill>
                  <a:srgbClr val="00B050"/>
                </a:solidFill>
                <a:sym typeface="Wingdings"/>
              </a:rPr>
              <a:t></a:t>
            </a:r>
            <a:endParaRPr lang="de-DE" sz="5400" b="1" dirty="0">
              <a:solidFill>
                <a:srgbClr val="00B050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8267205" y="3103236"/>
            <a:ext cx="66877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de-DE" sz="4800" b="1" dirty="0">
                <a:solidFill>
                  <a:srgbClr val="00B050"/>
                </a:solidFill>
                <a:sym typeface="Wingdings"/>
              </a:rPr>
              <a:t></a:t>
            </a:r>
            <a:endParaRPr lang="de-DE" sz="4800" b="1" dirty="0">
              <a:solidFill>
                <a:srgbClr val="00B050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2416815" y="5107543"/>
            <a:ext cx="66877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de-DE" sz="4800" b="1" dirty="0">
                <a:solidFill>
                  <a:srgbClr val="00B050"/>
                </a:solidFill>
                <a:sym typeface="Wingdings"/>
              </a:rPr>
              <a:t></a:t>
            </a:r>
            <a:endParaRPr lang="de-DE" sz="4800" b="1" dirty="0">
              <a:solidFill>
                <a:srgbClr val="00B05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3464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Top-down-Entwurf für ein Datenschutzmanagementsystem </a:t>
            </a:r>
            <a:endParaRPr lang="de-DE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0034816"/>
              </p:ext>
            </p:extLst>
          </p:nvPr>
        </p:nvGraphicFramePr>
        <p:xfrm>
          <a:off x="1432560" y="1249681"/>
          <a:ext cx="6263640" cy="509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liennummernplatzhalter 2"/>
          <p:cNvSpPr txBox="1">
            <a:spLocks/>
          </p:cNvSpPr>
          <p:nvPr/>
        </p:nvSpPr>
        <p:spPr bwMode="auto">
          <a:xfrm>
            <a:off x="7072050" y="6399613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5</a:t>
            </a:fld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66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Ergebnisse des Projekts DSMS (Blaupausen)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Datenschutzleitlinie</a:t>
            </a:r>
            <a:br>
              <a:rPr lang="de-DE" dirty="0" smtClean="0"/>
            </a:br>
            <a:r>
              <a:rPr lang="de-DE" dirty="0" smtClean="0"/>
              <a:t>(Nachweispflicht, Kommittent der Hochschulleitung)</a:t>
            </a:r>
          </a:p>
          <a:p>
            <a:r>
              <a:rPr lang="de-DE" dirty="0" smtClean="0"/>
              <a:t>Datenschutzkonzept</a:t>
            </a:r>
            <a:br>
              <a:rPr lang="de-DE" dirty="0" smtClean="0"/>
            </a:br>
            <a:r>
              <a:rPr lang="de-DE" dirty="0" smtClean="0"/>
              <a:t>(Nachweispflicht, Rahmen der Umsetzung, Organisationsstruktur, …)</a:t>
            </a:r>
          </a:p>
          <a:p>
            <a:r>
              <a:rPr lang="de-DE" dirty="0" smtClean="0"/>
              <a:t>Verantwortlichkeiten</a:t>
            </a:r>
          </a:p>
          <a:p>
            <a:pPr lvl="1"/>
            <a:r>
              <a:rPr lang="de-DE" dirty="0" smtClean="0"/>
              <a:t>Insb. Modell dezentrale Datenschutzkoordinatoren </a:t>
            </a:r>
          </a:p>
          <a:p>
            <a:pPr lvl="1"/>
            <a:r>
              <a:rPr lang="de-DE" dirty="0" smtClean="0"/>
              <a:t>Zusammenarbeit mit der IT-/Informationssicherheit (ggf. gemeinsame organisatorische Verankerung / Stabsstelle)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855645-9EB6-444C-B15B-A1343CB578C9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369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Ergebnisse des Projekts DSMS (Blaupausen)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1913" y="1335088"/>
            <a:ext cx="8301087" cy="5325356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de-DE" dirty="0"/>
              <a:t>Verzeichnis der Verarbeitungstätigkeiten (VVT)</a:t>
            </a:r>
          </a:p>
          <a:p>
            <a:pPr lvl="1">
              <a:spcBef>
                <a:spcPts val="300"/>
              </a:spcBef>
            </a:pPr>
            <a:r>
              <a:rPr lang="de-DE" dirty="0"/>
              <a:t>Fragebogen zur Ersterfassung</a:t>
            </a:r>
          </a:p>
          <a:p>
            <a:pPr lvl="1">
              <a:spcBef>
                <a:spcPts val="300"/>
              </a:spcBef>
            </a:pPr>
            <a:r>
              <a:rPr lang="de-DE" dirty="0"/>
              <a:t>Musterformular für die Hochschule als Verantwortlicher</a:t>
            </a:r>
          </a:p>
          <a:p>
            <a:pPr lvl="1">
              <a:spcBef>
                <a:spcPts val="300"/>
              </a:spcBef>
            </a:pPr>
            <a:r>
              <a:rPr lang="de-DE" dirty="0"/>
              <a:t>Musterformular für die Hochschule als </a:t>
            </a:r>
            <a:r>
              <a:rPr lang="de-DE" dirty="0" err="1"/>
              <a:t>Auftragsverarbeiter</a:t>
            </a:r>
            <a:endParaRPr lang="de-DE" dirty="0"/>
          </a:p>
          <a:p>
            <a:pPr lvl="1">
              <a:spcBef>
                <a:spcPts val="300"/>
              </a:spcBef>
            </a:pPr>
            <a:r>
              <a:rPr lang="de-DE" dirty="0"/>
              <a:t>Tabellentemplate (VVT)</a:t>
            </a:r>
          </a:p>
          <a:p>
            <a:pPr lvl="1">
              <a:spcBef>
                <a:spcPts val="300"/>
              </a:spcBef>
            </a:pPr>
            <a:r>
              <a:rPr lang="de-DE" dirty="0"/>
              <a:t>Ausfüllhilfe für VVT (</a:t>
            </a:r>
            <a:r>
              <a:rPr lang="de-DE" dirty="0" err="1"/>
              <a:t>ToDo</a:t>
            </a:r>
            <a:r>
              <a:rPr lang="de-DE" dirty="0"/>
              <a:t> Überarbeitung)</a:t>
            </a:r>
          </a:p>
          <a:p>
            <a:pPr lvl="1">
              <a:spcBef>
                <a:spcPts val="300"/>
              </a:spcBef>
            </a:pPr>
            <a:r>
              <a:rPr lang="de-DE" dirty="0"/>
              <a:t>Grundlagen</a:t>
            </a:r>
          </a:p>
          <a:p>
            <a:pPr lvl="1">
              <a:spcBef>
                <a:spcPts val="300"/>
              </a:spcBef>
            </a:pPr>
            <a:r>
              <a:rPr lang="de-DE" dirty="0"/>
              <a:t>Orientierungshilfe (</a:t>
            </a:r>
            <a:r>
              <a:rPr lang="de-DE" dirty="0" err="1"/>
              <a:t>ToDo</a:t>
            </a:r>
            <a:r>
              <a:rPr lang="de-DE" dirty="0"/>
              <a:t>)</a:t>
            </a:r>
          </a:p>
          <a:p>
            <a:pPr>
              <a:spcBef>
                <a:spcPts val="300"/>
              </a:spcBef>
            </a:pPr>
            <a:r>
              <a:rPr lang="de-DE" dirty="0" smtClean="0"/>
              <a:t>Technische und organisatorische Maßnahmen (TOMs)</a:t>
            </a:r>
          </a:p>
          <a:p>
            <a:pPr lvl="1">
              <a:spcBef>
                <a:spcPts val="300"/>
              </a:spcBef>
            </a:pPr>
            <a:r>
              <a:rPr lang="de-DE" dirty="0" smtClean="0"/>
              <a:t>Muster / Beispiellisten für TOMs im VVT</a:t>
            </a:r>
          </a:p>
          <a:p>
            <a:pPr lvl="1">
              <a:spcBef>
                <a:spcPts val="300"/>
              </a:spcBef>
            </a:pPr>
            <a:r>
              <a:rPr lang="de-DE" dirty="0" smtClean="0"/>
              <a:t>Auszug Maßnahmen nach BSI (zusammen mit Sensibilisierung, </a:t>
            </a:r>
            <a:r>
              <a:rPr lang="de-DE" dirty="0" err="1" smtClean="0"/>
              <a:t>ToDo</a:t>
            </a:r>
            <a:r>
              <a:rPr lang="de-DE" dirty="0" smtClean="0"/>
              <a:t>)</a:t>
            </a:r>
          </a:p>
          <a:p>
            <a:pPr lvl="1">
              <a:spcBef>
                <a:spcPts val="300"/>
              </a:spcBef>
            </a:pPr>
            <a:r>
              <a:rPr lang="de-DE" dirty="0" smtClean="0"/>
              <a:t>Vorgehen zur Zusammenstellung von BSI-Maßnahmen (</a:t>
            </a:r>
            <a:r>
              <a:rPr lang="de-DE" dirty="0" err="1" smtClean="0"/>
              <a:t>ToDo</a:t>
            </a:r>
            <a:r>
              <a:rPr lang="de-DE" dirty="0" smtClean="0"/>
              <a:t>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006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Ergebnisse des Projekts DSMS (Blaupausen)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Informationspflichten</a:t>
            </a:r>
          </a:p>
          <a:p>
            <a:pPr lvl="1"/>
            <a:r>
              <a:rPr lang="de-DE" dirty="0"/>
              <a:t>Orientierungshilfe</a:t>
            </a:r>
            <a:endParaRPr lang="de-DE" dirty="0" smtClean="0"/>
          </a:p>
          <a:p>
            <a:pPr lvl="1"/>
            <a:r>
              <a:rPr lang="de-DE" dirty="0" smtClean="0"/>
              <a:t>Muster Datenschutzerklärungen (Web)</a:t>
            </a:r>
          </a:p>
          <a:p>
            <a:pPr lvl="1"/>
            <a:r>
              <a:rPr lang="de-DE" dirty="0" smtClean="0"/>
              <a:t>Muster Informationsblätter</a:t>
            </a:r>
          </a:p>
          <a:p>
            <a:pPr lvl="1"/>
            <a:r>
              <a:rPr lang="de-DE" dirty="0" smtClean="0"/>
              <a:t>Beispiele Datenschutzerklärungen / Informationsblätter </a:t>
            </a:r>
          </a:p>
          <a:p>
            <a:pPr lvl="1"/>
            <a:r>
              <a:rPr lang="de-DE" dirty="0" smtClean="0"/>
              <a:t>Beschreibung generierte Informationspflichten („Formularmanager“)</a:t>
            </a:r>
          </a:p>
          <a:p>
            <a:r>
              <a:rPr lang="de-DE" dirty="0" smtClean="0"/>
              <a:t>Einwilligungserklärungen</a:t>
            </a:r>
          </a:p>
          <a:p>
            <a:pPr marL="742950" lvl="2" indent="-342900"/>
            <a:r>
              <a:rPr lang="de-DE" dirty="0"/>
              <a:t>Orientierungshilfe</a:t>
            </a:r>
            <a:endParaRPr lang="de-DE" dirty="0" smtClean="0"/>
          </a:p>
          <a:p>
            <a:pPr marL="742950" lvl="2" indent="-342900"/>
            <a:r>
              <a:rPr lang="de-DE" dirty="0" smtClean="0"/>
              <a:t>Hinweisblatt zu Einwilligungserklärungen</a:t>
            </a:r>
          </a:p>
          <a:p>
            <a:pPr marL="742950" lvl="2" indent="-342900"/>
            <a:r>
              <a:rPr lang="de-DE" dirty="0" smtClean="0"/>
              <a:t>Musterbeispiele</a:t>
            </a:r>
            <a:endParaRPr lang="de-DE" dirty="0"/>
          </a:p>
          <a:p>
            <a:r>
              <a:rPr lang="de-DE" dirty="0" smtClean="0"/>
              <a:t>Schwellwertanalyse und Datenschutzfolgenabschätzung</a:t>
            </a:r>
          </a:p>
          <a:p>
            <a:pPr lvl="1"/>
            <a:r>
              <a:rPr lang="de-DE" dirty="0" smtClean="0"/>
              <a:t>Handreichung</a:t>
            </a:r>
          </a:p>
          <a:p>
            <a:pPr lvl="1"/>
            <a:r>
              <a:rPr lang="de-DE" dirty="0" smtClean="0"/>
              <a:t>Beispiele (</a:t>
            </a:r>
            <a:r>
              <a:rPr lang="de-DE" dirty="0" err="1" smtClean="0"/>
              <a:t>ToDo</a:t>
            </a:r>
            <a:r>
              <a:rPr lang="de-DE" dirty="0" smtClean="0"/>
              <a:t>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465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Ergebnisse des Projekts DSMS (Blaupausen)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Auftragsverarbeitung</a:t>
            </a:r>
          </a:p>
          <a:p>
            <a:pPr lvl="1"/>
            <a:r>
              <a:rPr lang="de-DE" dirty="0" smtClean="0"/>
              <a:t>Muster AV-Verträge</a:t>
            </a:r>
          </a:p>
          <a:p>
            <a:pPr lvl="1"/>
            <a:r>
              <a:rPr lang="de-DE" dirty="0" smtClean="0"/>
              <a:t>AV in </a:t>
            </a:r>
            <a:r>
              <a:rPr lang="de-DE" dirty="0" err="1" smtClean="0"/>
              <a:t>Auschreibungsprozessen</a:t>
            </a:r>
            <a:endParaRPr lang="de-DE" dirty="0" smtClean="0"/>
          </a:p>
          <a:p>
            <a:pPr lvl="1"/>
            <a:r>
              <a:rPr lang="de-DE" dirty="0" smtClean="0"/>
              <a:t>Abgrenzung zu Joint Controller (Gemeinsame Verantwortung)</a:t>
            </a:r>
          </a:p>
          <a:p>
            <a:r>
              <a:rPr lang="de-DE" dirty="0" smtClean="0"/>
              <a:t>Datenschutzverletzungen</a:t>
            </a:r>
          </a:p>
          <a:p>
            <a:pPr lvl="1"/>
            <a:r>
              <a:rPr lang="de-DE" dirty="0" smtClean="0"/>
              <a:t>Orientierungshilfe</a:t>
            </a:r>
          </a:p>
          <a:p>
            <a:pPr lvl="1"/>
            <a:r>
              <a:rPr lang="de-DE" dirty="0" smtClean="0"/>
              <a:t>Rundschreiben </a:t>
            </a:r>
          </a:p>
          <a:p>
            <a:pPr lvl="1"/>
            <a:r>
              <a:rPr lang="de-DE" dirty="0" smtClean="0"/>
              <a:t>Musterprozess</a:t>
            </a:r>
          </a:p>
          <a:p>
            <a:pPr lvl="1"/>
            <a:r>
              <a:rPr lang="de-DE" dirty="0" smtClean="0"/>
              <a:t>Internes Meldeformular</a:t>
            </a:r>
          </a:p>
          <a:p>
            <a:pPr lvl="1"/>
            <a:r>
              <a:rPr lang="de-DE" dirty="0" smtClean="0"/>
              <a:t>Dokumentation (nicht-gemeldeter) Vorfälle</a:t>
            </a:r>
          </a:p>
          <a:p>
            <a:r>
              <a:rPr lang="de-DE" dirty="0" smtClean="0"/>
              <a:t>Auskünfte</a:t>
            </a:r>
          </a:p>
          <a:p>
            <a:pPr marL="742950" lvl="2" indent="-342900"/>
            <a:r>
              <a:rPr lang="de-DE" dirty="0" smtClean="0"/>
              <a:t>Musterprozess</a:t>
            </a:r>
          </a:p>
          <a:p>
            <a:pPr marL="742950" lvl="2" indent="-342900"/>
            <a:r>
              <a:rPr lang="de-DE" dirty="0" smtClean="0"/>
              <a:t>Musterformular </a:t>
            </a:r>
          </a:p>
          <a:p>
            <a:pPr marL="742950" lvl="2" indent="-342900"/>
            <a:endParaRPr lang="de-DE" dirty="0"/>
          </a:p>
          <a:p>
            <a:pPr lvl="1"/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690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Folienmaster">
  <a:themeElements>
    <a:clrScheme name="2_Folien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Folienmaster">
      <a:majorFont>
        <a:latin typeface="Arial Narrow"/>
        <a:ea typeface="Arial Unicode MS"/>
        <a:cs typeface="Arial Unicode MS"/>
      </a:majorFont>
      <a:minorFont>
        <a:latin typeface="Arial Narrow"/>
        <a:ea typeface="Arial Unicode MS"/>
        <a:cs typeface="Arial Unicode MS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2_Folien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9BF767ADA4A3D43BB08FDE7547AEE18" ma:contentTypeVersion="0" ma:contentTypeDescription="Ein neues Dokument erstellen." ma:contentTypeScope="" ma:versionID="e7f386acd37bcad4f969b603eab9855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4f5dc90cf06628c3b90945c8266c24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4B357E-F1F0-4615-9537-1614AB42A68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A22ADBC-642A-459A-BF5E-26358EC08FD0}">
  <ds:schemaRefs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95E842E-FF40-491A-AF72-69B6538E60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432</Words>
  <Application>Microsoft Office PowerPoint</Application>
  <PresentationFormat>Bildschirmpräsentation (4:3)</PresentationFormat>
  <Paragraphs>136</Paragraphs>
  <Slides>11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2_Folienmaster</vt:lpstr>
      <vt:lpstr>(Folge-) Workshop zur EU-Datenschutz-Grundverordnung (EU-DSGVO)  für Datenschutzbeauftragte an Hochschulen </vt:lpstr>
      <vt:lpstr>6 Monate EU-DSGVO</vt:lpstr>
      <vt:lpstr>Ein Projekt zur Umsetzung der DSGVO und Aufbau von DSMSen</vt:lpstr>
      <vt:lpstr>Handlungsfelder im Projekt</vt:lpstr>
      <vt:lpstr>Top-down-Entwurf für ein Datenschutzmanagementsystem </vt:lpstr>
      <vt:lpstr>Ergebnisse des Projekts DSMS (Blaupausen)</vt:lpstr>
      <vt:lpstr>Ergebnisse des Projekts DSMS (Blaupausen)</vt:lpstr>
      <vt:lpstr>Ergebnisse des Projekts DSMS (Blaupausen)</vt:lpstr>
      <vt:lpstr>Ergebnisse des Projekts DSMS (Blaupausen)</vt:lpstr>
      <vt:lpstr>PowerPoint-Präsentation</vt:lpstr>
      <vt:lpstr>PowerPoint-Präsentation</vt:lpstr>
    </vt:vector>
  </TitlesOfParts>
  <Company>Universität Paderborn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Campus Online</dc:subject>
  <dc:creator>Gudrun Oevel</dc:creator>
  <cp:lastModifiedBy>Andreas Brennecke</cp:lastModifiedBy>
  <cp:revision>1330</cp:revision>
  <cp:lastPrinted>2018-11-20T05:58:50Z</cp:lastPrinted>
  <dcterms:created xsi:type="dcterms:W3CDTF">2007-07-03T14:21:02Z</dcterms:created>
  <dcterms:modified xsi:type="dcterms:W3CDTF">2018-12-02T22:53:35Z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0x01010099BF767ADA4A3D43BB08FDE7547AEE18</vt:lpwstr>
  </property>
</Properties>
</file>