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8" r:id="rId1"/>
  </p:sldMasterIdLst>
  <p:notesMasterIdLst>
    <p:notesMasterId r:id="rId23"/>
  </p:notesMasterIdLst>
  <p:handoutMasterIdLst>
    <p:handoutMasterId r:id="rId24"/>
  </p:handoutMasterIdLst>
  <p:sldIdLst>
    <p:sldId id="256" r:id="rId2"/>
    <p:sldId id="458" r:id="rId3"/>
    <p:sldId id="478" r:id="rId4"/>
    <p:sldId id="480" r:id="rId5"/>
    <p:sldId id="481" r:id="rId6"/>
    <p:sldId id="479" r:id="rId7"/>
    <p:sldId id="485" r:id="rId8"/>
    <p:sldId id="486" r:id="rId9"/>
    <p:sldId id="487" r:id="rId10"/>
    <p:sldId id="488" r:id="rId11"/>
    <p:sldId id="450" r:id="rId12"/>
    <p:sldId id="456" r:id="rId13"/>
    <p:sldId id="469" r:id="rId14"/>
    <p:sldId id="470" r:id="rId15"/>
    <p:sldId id="454" r:id="rId16"/>
    <p:sldId id="455" r:id="rId17"/>
    <p:sldId id="484" r:id="rId18"/>
    <p:sldId id="489" r:id="rId19"/>
    <p:sldId id="483" r:id="rId20"/>
    <p:sldId id="491" r:id="rId21"/>
    <p:sldId id="387" r:id="rId22"/>
  </p:sldIdLst>
  <p:sldSz cx="9144000" cy="6858000" type="screen4x3"/>
  <p:notesSz cx="6797675" cy="9928225"/>
  <p:defaultTextStyle>
    <a:defPPr>
      <a:defRPr lang="de-DE"/>
    </a:defPPr>
    <a:lvl1pPr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1pPr>
    <a:lvl2pPr marL="4572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2pPr>
    <a:lvl3pPr marL="9144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3pPr>
    <a:lvl4pPr marL="13716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4pPr>
    <a:lvl5pPr marL="18288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FD7"/>
    <a:srgbClr val="FBFDFF"/>
    <a:srgbClr val="CCECFF"/>
    <a:srgbClr val="0070C0"/>
    <a:srgbClr val="00254F"/>
    <a:srgbClr val="90A7BE"/>
    <a:srgbClr val="B9B9FF"/>
    <a:srgbClr val="A5A5FF"/>
    <a:srgbClr val="A5B8CB"/>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3187" autoAdjust="0"/>
    <p:restoredTop sz="92075" autoAdjust="0"/>
  </p:normalViewPr>
  <p:slideViewPr>
    <p:cSldViewPr snapToGrid="0">
      <p:cViewPr>
        <p:scale>
          <a:sx n="90" d="100"/>
          <a:sy n="90" d="100"/>
        </p:scale>
        <p:origin x="-2544"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4"/>
    </p:cViewPr>
  </p:sorterViewPr>
  <p:notesViewPr>
    <p:cSldViewPr snapToGrid="0">
      <p:cViewPr varScale="1">
        <p:scale>
          <a:sx n="50" d="100"/>
          <a:sy n="50" d="100"/>
        </p:scale>
        <p:origin x="-1584"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660FF-483E-45B2-BCAF-E7E270C48F89}" type="doc">
      <dgm:prSet loTypeId="urn:microsoft.com/office/officeart/2005/8/layout/chevron2" loCatId="process" qsTypeId="urn:microsoft.com/office/officeart/2005/8/quickstyle/simple1" qsCatId="simple" csTypeId="urn:microsoft.com/office/officeart/2005/8/colors/accent6_4" csCatId="accent6" phldr="1"/>
      <dgm:spPr/>
      <dgm:t>
        <a:bodyPr/>
        <a:lstStyle/>
        <a:p>
          <a:endParaRPr lang="de-DE"/>
        </a:p>
      </dgm:t>
    </dgm:pt>
    <dgm:pt modelId="{0A4B7DB3-0367-4686-A2A5-9C9EEED2CC62}">
      <dgm:prSet phldrT="[Text]" custT="1"/>
      <dgm:spPr>
        <a:xfrm rot="5400000">
          <a:off x="-176420" y="176420"/>
          <a:ext cx="1176137" cy="823296"/>
        </a:xfrm>
        <a:prstGeom prst="chevron">
          <a:avLst/>
        </a:prstGeom>
      </dgm:spPr>
      <dgm:t>
        <a:bodyPr/>
        <a:lstStyle/>
        <a:p>
          <a:r>
            <a:rPr lang="de-DE" sz="1600" dirty="0" smtClean="0">
              <a:latin typeface="Calibri"/>
              <a:ea typeface="+mn-ea"/>
              <a:cs typeface="+mn-cs"/>
            </a:rPr>
            <a:t>Anonym</a:t>
          </a:r>
          <a:endParaRPr lang="de-DE" sz="1600" dirty="0">
            <a:latin typeface="Calibri"/>
            <a:ea typeface="+mn-ea"/>
            <a:cs typeface="+mn-cs"/>
          </a:endParaRPr>
        </a:p>
      </dgm:t>
    </dgm:pt>
    <dgm:pt modelId="{7B6FA9B0-6025-438A-88D5-7D824A3E8CA2}" type="parTrans" cxnId="{E087133D-260F-496E-8CC5-DAD426FDF375}">
      <dgm:prSet/>
      <dgm:spPr/>
      <dgm:t>
        <a:bodyPr/>
        <a:lstStyle/>
        <a:p>
          <a:endParaRPr lang="de-DE"/>
        </a:p>
      </dgm:t>
    </dgm:pt>
    <dgm:pt modelId="{7679ECF8-07F2-4B16-84B1-E543175D2840}" type="sibTrans" cxnId="{E087133D-260F-496E-8CC5-DAD426FDF375}">
      <dgm:prSet/>
      <dgm:spPr/>
      <dgm:t>
        <a:bodyPr/>
        <a:lstStyle/>
        <a:p>
          <a:endParaRPr lang="de-DE"/>
        </a:p>
      </dgm:t>
    </dgm:pt>
    <dgm:pt modelId="{310881E5-D817-43F7-9C88-D8C6599A4B1B}">
      <dgm:prSet phldrT="[Text]" custT="1"/>
      <dgm:spPr>
        <a:xfrm rot="5400000">
          <a:off x="3514400" y="-2677196"/>
          <a:ext cx="764489" cy="6146698"/>
        </a:xfrm>
        <a:prstGeom prst="round2SameRect">
          <a:avLst/>
        </a:prstGeom>
      </dgm:spPr>
      <dgm:t>
        <a:bodyPr/>
        <a:lstStyle/>
        <a:p>
          <a:r>
            <a:rPr lang="de-DE" sz="2000" dirty="0" smtClean="0">
              <a:solidFill>
                <a:srgbClr val="00254F"/>
              </a:solidFill>
              <a:latin typeface="Calibri"/>
              <a:ea typeface="+mn-ea"/>
              <a:cs typeface="+mn-cs"/>
            </a:rPr>
            <a:t>Wenn wissenschaftlich möglich  </a:t>
          </a:r>
          <a:r>
            <a:rPr lang="de-DE" sz="2000" dirty="0" smtClean="0">
              <a:solidFill>
                <a:srgbClr val="0070C0"/>
              </a:solidFill>
              <a:latin typeface="Calibri"/>
              <a:ea typeface="+mn-ea"/>
              <a:cs typeface="+mn-cs"/>
            </a:rPr>
            <a:t>Anonymisierung </a:t>
          </a:r>
          <a:endParaRPr lang="de-DE" sz="2000" dirty="0">
            <a:solidFill>
              <a:srgbClr val="0070C0"/>
            </a:solidFill>
            <a:latin typeface="Calibri"/>
            <a:ea typeface="+mn-ea"/>
            <a:cs typeface="+mn-cs"/>
          </a:endParaRPr>
        </a:p>
      </dgm:t>
    </dgm:pt>
    <dgm:pt modelId="{07D99D85-6DAB-457F-8D4A-F68432A0E536}" type="parTrans" cxnId="{0D40F824-EF9C-43E7-8F09-C73C8766FD5C}">
      <dgm:prSet/>
      <dgm:spPr/>
      <dgm:t>
        <a:bodyPr/>
        <a:lstStyle/>
        <a:p>
          <a:endParaRPr lang="de-DE"/>
        </a:p>
      </dgm:t>
    </dgm:pt>
    <dgm:pt modelId="{8475EEB3-7A26-4405-9ADA-7A81E3EB015C}" type="sibTrans" cxnId="{0D40F824-EF9C-43E7-8F09-C73C8766FD5C}">
      <dgm:prSet/>
      <dgm:spPr/>
      <dgm:t>
        <a:bodyPr/>
        <a:lstStyle/>
        <a:p>
          <a:endParaRPr lang="de-DE"/>
        </a:p>
      </dgm:t>
    </dgm:pt>
    <dgm:pt modelId="{1E064D2F-21E1-44D6-8C49-0962720162A6}">
      <dgm:prSet phldrT="[Text]" custT="1"/>
      <dgm:spPr>
        <a:xfrm rot="5400000">
          <a:off x="-176420" y="1153991"/>
          <a:ext cx="1176137" cy="823296"/>
        </a:xfrm>
        <a:prstGeom prst="chevron">
          <a:avLst/>
        </a:prstGeom>
      </dgm:spPr>
      <dgm:t>
        <a:bodyPr/>
        <a:lstStyle/>
        <a:p>
          <a:r>
            <a:rPr lang="de-DE" sz="1600" dirty="0" smtClean="0">
              <a:latin typeface="Calibri"/>
              <a:ea typeface="+mn-ea"/>
              <a:cs typeface="+mn-cs"/>
            </a:rPr>
            <a:t>Pseudo-nym</a:t>
          </a:r>
          <a:endParaRPr lang="de-DE" sz="1600" dirty="0">
            <a:latin typeface="Calibri"/>
            <a:ea typeface="+mn-ea"/>
            <a:cs typeface="+mn-cs"/>
          </a:endParaRPr>
        </a:p>
      </dgm:t>
    </dgm:pt>
    <dgm:pt modelId="{B8ED5DF3-E3F4-40B9-A59D-A5A72129F67E}" type="parTrans" cxnId="{D438AA49-119A-444D-B3A8-47D9EC0DF182}">
      <dgm:prSet/>
      <dgm:spPr/>
      <dgm:t>
        <a:bodyPr/>
        <a:lstStyle/>
        <a:p>
          <a:endParaRPr lang="de-DE"/>
        </a:p>
      </dgm:t>
    </dgm:pt>
    <dgm:pt modelId="{F005F521-CF33-4885-8AAC-3CB62C18A511}" type="sibTrans" cxnId="{D438AA49-119A-444D-B3A8-47D9EC0DF182}">
      <dgm:prSet/>
      <dgm:spPr/>
      <dgm:t>
        <a:bodyPr/>
        <a:lstStyle/>
        <a:p>
          <a:endParaRPr lang="de-DE"/>
        </a:p>
      </dgm:t>
    </dgm:pt>
    <dgm:pt modelId="{290F0DA3-CF0E-4148-979E-2970CFF003A7}">
      <dgm:prSet phldrT="[Text]" custT="1"/>
      <dgm:spPr>
        <a:xfrm rot="5400000">
          <a:off x="3514199" y="-1713332"/>
          <a:ext cx="764891" cy="6146698"/>
        </a:xfrm>
        <a:prstGeom prst="round2SameRect">
          <a:avLst/>
        </a:prstGeom>
      </dgm:spPr>
      <dgm:t>
        <a:bodyPr/>
        <a:lstStyle/>
        <a:p>
          <a:r>
            <a:rPr lang="de-DE" sz="2000" dirty="0" smtClean="0">
              <a:solidFill>
                <a:srgbClr val="00254F"/>
              </a:solidFill>
              <a:latin typeface="Calibri"/>
              <a:ea typeface="+mn-ea"/>
              <a:cs typeface="+mn-cs"/>
            </a:rPr>
            <a:t>Ansonsten gesonderte Speicherung von identifizierenden Merkmalen</a:t>
          </a:r>
          <a:endParaRPr lang="de-DE" sz="2000" dirty="0">
            <a:solidFill>
              <a:srgbClr val="00254F"/>
            </a:solidFill>
            <a:latin typeface="Calibri"/>
            <a:ea typeface="+mn-ea"/>
            <a:cs typeface="+mn-cs"/>
          </a:endParaRPr>
        </a:p>
      </dgm:t>
    </dgm:pt>
    <dgm:pt modelId="{107D460B-E216-4CF1-A3D5-FED36E40D74A}" type="parTrans" cxnId="{B6E82F91-2531-4302-A2B3-5660F00023C4}">
      <dgm:prSet/>
      <dgm:spPr/>
      <dgm:t>
        <a:bodyPr/>
        <a:lstStyle/>
        <a:p>
          <a:endParaRPr lang="de-DE"/>
        </a:p>
      </dgm:t>
    </dgm:pt>
    <dgm:pt modelId="{802F7BCB-7A35-4DF3-B0E2-4E7818AD1D58}" type="sibTrans" cxnId="{B6E82F91-2531-4302-A2B3-5660F00023C4}">
      <dgm:prSet/>
      <dgm:spPr/>
      <dgm:t>
        <a:bodyPr/>
        <a:lstStyle/>
        <a:p>
          <a:endParaRPr lang="de-DE"/>
        </a:p>
      </dgm:t>
    </dgm:pt>
    <dgm:pt modelId="{EF21A3D7-8907-4138-A95F-3364FE879284}">
      <dgm:prSet phldrT="[Text]" custT="1"/>
      <dgm:spPr>
        <a:xfrm rot="5400000">
          <a:off x="-176420" y="2128922"/>
          <a:ext cx="1176137" cy="823296"/>
        </a:xfrm>
        <a:prstGeom prst="chevron">
          <a:avLst/>
        </a:prstGeom>
      </dgm:spPr>
      <dgm:t>
        <a:bodyPr/>
        <a:lstStyle/>
        <a:p>
          <a:r>
            <a:rPr lang="de-DE" sz="1600" dirty="0" smtClean="0">
              <a:latin typeface="Calibri"/>
              <a:ea typeface="+mn-ea"/>
              <a:cs typeface="+mn-cs"/>
            </a:rPr>
            <a:t>Pers. -bezogen </a:t>
          </a:r>
          <a:endParaRPr lang="de-DE" sz="1600" dirty="0">
            <a:latin typeface="Calibri"/>
            <a:ea typeface="+mn-ea"/>
            <a:cs typeface="+mn-cs"/>
          </a:endParaRPr>
        </a:p>
      </dgm:t>
    </dgm:pt>
    <dgm:pt modelId="{591888CD-2520-4DE6-9BD0-918E4E8CC7B0}" type="parTrans" cxnId="{55EEBF3B-9D6E-4B54-BB88-512CC0F240DB}">
      <dgm:prSet/>
      <dgm:spPr/>
      <dgm:t>
        <a:bodyPr/>
        <a:lstStyle/>
        <a:p>
          <a:endParaRPr lang="de-DE"/>
        </a:p>
      </dgm:t>
    </dgm:pt>
    <dgm:pt modelId="{9AC910CD-B679-4B9F-B463-649B00934F70}" type="sibTrans" cxnId="{55EEBF3B-9D6E-4B54-BB88-512CC0F240DB}">
      <dgm:prSet/>
      <dgm:spPr/>
      <dgm:t>
        <a:bodyPr/>
        <a:lstStyle/>
        <a:p>
          <a:endParaRPr lang="de-DE"/>
        </a:p>
      </dgm:t>
    </dgm:pt>
    <dgm:pt modelId="{E14BB946-11E0-40BC-8427-E57184627484}">
      <dgm:prSet phldrT="[Text]" custT="1"/>
      <dgm:spPr>
        <a:xfrm rot="5400000">
          <a:off x="3514400" y="-738602"/>
          <a:ext cx="764489" cy="6146698"/>
        </a:xfrm>
        <a:prstGeom prst="round2SameRect">
          <a:avLst/>
        </a:prstGeom>
      </dgm:spPr>
      <dgm:t>
        <a:bodyPr/>
        <a:lstStyle/>
        <a:p>
          <a:r>
            <a:rPr lang="de-DE" sz="2000" dirty="0" smtClean="0">
              <a:solidFill>
                <a:srgbClr val="00254F"/>
              </a:solidFill>
              <a:latin typeface="Calibri"/>
              <a:ea typeface="+mn-ea"/>
              <a:cs typeface="+mn-cs"/>
            </a:rPr>
            <a:t>Klardaten nur, wenn </a:t>
          </a:r>
          <a:r>
            <a:rPr lang="de-DE" sz="2000" dirty="0" smtClean="0">
              <a:solidFill>
                <a:srgbClr val="0070C0"/>
              </a:solidFill>
              <a:latin typeface="Calibri"/>
              <a:ea typeface="+mn-ea"/>
              <a:cs typeface="+mn-cs"/>
            </a:rPr>
            <a:t>Peudonymisierung</a:t>
          </a:r>
          <a:r>
            <a:rPr lang="de-DE" sz="2000" dirty="0" smtClean="0">
              <a:solidFill>
                <a:srgbClr val="00254F"/>
              </a:solidFill>
              <a:latin typeface="Calibri"/>
              <a:ea typeface="+mn-ea"/>
              <a:cs typeface="+mn-cs"/>
            </a:rPr>
            <a:t>  wissenschaftlich nicht möglich</a:t>
          </a:r>
          <a:endParaRPr lang="de-DE" sz="2000" dirty="0">
            <a:solidFill>
              <a:srgbClr val="00254F"/>
            </a:solidFill>
            <a:latin typeface="Calibri"/>
            <a:ea typeface="+mn-ea"/>
            <a:cs typeface="+mn-cs"/>
          </a:endParaRPr>
        </a:p>
      </dgm:t>
    </dgm:pt>
    <dgm:pt modelId="{AC6DB216-08FC-4C90-A954-865B66B00B4B}" type="parTrans" cxnId="{BBB66F94-7EC0-4960-B950-259633EAF5C7}">
      <dgm:prSet/>
      <dgm:spPr/>
      <dgm:t>
        <a:bodyPr/>
        <a:lstStyle/>
        <a:p>
          <a:endParaRPr lang="de-DE"/>
        </a:p>
      </dgm:t>
    </dgm:pt>
    <dgm:pt modelId="{9E634F81-BB1F-496F-85A6-4306410C082B}" type="sibTrans" cxnId="{BBB66F94-7EC0-4960-B950-259633EAF5C7}">
      <dgm:prSet/>
      <dgm:spPr/>
      <dgm:t>
        <a:bodyPr/>
        <a:lstStyle/>
        <a:p>
          <a:endParaRPr lang="de-DE"/>
        </a:p>
      </dgm:t>
    </dgm:pt>
    <dgm:pt modelId="{7A40B4B0-8357-4763-9E41-F242DA862A19}" type="pres">
      <dgm:prSet presAssocID="{A15660FF-483E-45B2-BCAF-E7E270C48F89}" presName="linearFlow" presStyleCnt="0">
        <dgm:presLayoutVars>
          <dgm:dir/>
          <dgm:animLvl val="lvl"/>
          <dgm:resizeHandles val="exact"/>
        </dgm:presLayoutVars>
      </dgm:prSet>
      <dgm:spPr/>
      <dgm:t>
        <a:bodyPr/>
        <a:lstStyle/>
        <a:p>
          <a:endParaRPr lang="de-DE"/>
        </a:p>
      </dgm:t>
    </dgm:pt>
    <dgm:pt modelId="{341DD4DF-A9F7-4F5C-BF54-86045D96B404}" type="pres">
      <dgm:prSet presAssocID="{0A4B7DB3-0367-4686-A2A5-9C9EEED2CC62}" presName="composite" presStyleCnt="0"/>
      <dgm:spPr/>
      <dgm:t>
        <a:bodyPr/>
        <a:lstStyle/>
        <a:p>
          <a:endParaRPr lang="de-DE"/>
        </a:p>
      </dgm:t>
    </dgm:pt>
    <dgm:pt modelId="{0957D9D4-F855-4D23-A005-8AA0CE92B96D}" type="pres">
      <dgm:prSet presAssocID="{0A4B7DB3-0367-4686-A2A5-9C9EEED2CC62}" presName="parentText" presStyleLbl="alignNode1" presStyleIdx="0" presStyleCnt="3" custLinFactNeighborX="0" custLinFactNeighborY="-7852">
        <dgm:presLayoutVars>
          <dgm:chMax val="1"/>
          <dgm:bulletEnabled val="1"/>
        </dgm:presLayoutVars>
      </dgm:prSet>
      <dgm:spPr/>
      <dgm:t>
        <a:bodyPr/>
        <a:lstStyle/>
        <a:p>
          <a:endParaRPr lang="de-DE"/>
        </a:p>
      </dgm:t>
    </dgm:pt>
    <dgm:pt modelId="{A9B21D93-C152-43A9-B08C-9E9CE3256615}" type="pres">
      <dgm:prSet presAssocID="{0A4B7DB3-0367-4686-A2A5-9C9EEED2CC62}" presName="descendantText" presStyleLbl="alignAcc1" presStyleIdx="0" presStyleCnt="3" custLinFactNeighborY="1474">
        <dgm:presLayoutVars>
          <dgm:bulletEnabled val="1"/>
        </dgm:presLayoutVars>
      </dgm:prSet>
      <dgm:spPr/>
      <dgm:t>
        <a:bodyPr/>
        <a:lstStyle/>
        <a:p>
          <a:endParaRPr lang="de-DE"/>
        </a:p>
      </dgm:t>
    </dgm:pt>
    <dgm:pt modelId="{3735BAA4-0333-450F-AE79-02F9D87192C5}" type="pres">
      <dgm:prSet presAssocID="{7679ECF8-07F2-4B16-84B1-E543175D2840}" presName="sp" presStyleCnt="0"/>
      <dgm:spPr/>
      <dgm:t>
        <a:bodyPr/>
        <a:lstStyle/>
        <a:p>
          <a:endParaRPr lang="de-DE"/>
        </a:p>
      </dgm:t>
    </dgm:pt>
    <dgm:pt modelId="{C3EA41C8-DA34-48C8-8C46-0F3ECF06606A}" type="pres">
      <dgm:prSet presAssocID="{1E064D2F-21E1-44D6-8C49-0962720162A6}" presName="composite" presStyleCnt="0"/>
      <dgm:spPr/>
      <dgm:t>
        <a:bodyPr/>
        <a:lstStyle/>
        <a:p>
          <a:endParaRPr lang="de-DE"/>
        </a:p>
      </dgm:t>
    </dgm:pt>
    <dgm:pt modelId="{C9BE7E28-98D9-4295-8E8F-3A6EA6A4AEF7}" type="pres">
      <dgm:prSet presAssocID="{1E064D2F-21E1-44D6-8C49-0962720162A6}" presName="parentText" presStyleLbl="alignNode1" presStyleIdx="1" presStyleCnt="3" custLinFactNeighborY="0">
        <dgm:presLayoutVars>
          <dgm:chMax val="1"/>
          <dgm:bulletEnabled val="1"/>
        </dgm:presLayoutVars>
      </dgm:prSet>
      <dgm:spPr/>
      <dgm:t>
        <a:bodyPr/>
        <a:lstStyle/>
        <a:p>
          <a:endParaRPr lang="de-DE"/>
        </a:p>
      </dgm:t>
    </dgm:pt>
    <dgm:pt modelId="{0E60A43D-CDA0-4E48-BEC2-36CFAB03D8A9}" type="pres">
      <dgm:prSet presAssocID="{1E064D2F-21E1-44D6-8C49-0962720162A6}" presName="descendantText" presStyleLbl="alignAcc1" presStyleIdx="1" presStyleCnt="3">
        <dgm:presLayoutVars>
          <dgm:bulletEnabled val="1"/>
        </dgm:presLayoutVars>
      </dgm:prSet>
      <dgm:spPr/>
      <dgm:t>
        <a:bodyPr/>
        <a:lstStyle/>
        <a:p>
          <a:endParaRPr lang="de-DE"/>
        </a:p>
      </dgm:t>
    </dgm:pt>
    <dgm:pt modelId="{3E184284-3418-40AC-9070-8455222B1FAE}" type="pres">
      <dgm:prSet presAssocID="{F005F521-CF33-4885-8AAC-3CB62C18A511}" presName="sp" presStyleCnt="0"/>
      <dgm:spPr/>
      <dgm:t>
        <a:bodyPr/>
        <a:lstStyle/>
        <a:p>
          <a:endParaRPr lang="de-DE"/>
        </a:p>
      </dgm:t>
    </dgm:pt>
    <dgm:pt modelId="{A0BD8BD7-3E81-40D5-9341-6B63EFB69141}" type="pres">
      <dgm:prSet presAssocID="{EF21A3D7-8907-4138-A95F-3364FE879284}" presName="composite" presStyleCnt="0"/>
      <dgm:spPr/>
      <dgm:t>
        <a:bodyPr/>
        <a:lstStyle/>
        <a:p>
          <a:endParaRPr lang="de-DE"/>
        </a:p>
      </dgm:t>
    </dgm:pt>
    <dgm:pt modelId="{87ACEFB5-0EC4-469E-9A16-D777221E9FC5}" type="pres">
      <dgm:prSet presAssocID="{EF21A3D7-8907-4138-A95F-3364FE879284}" presName="parentText" presStyleLbl="alignNode1" presStyleIdx="2" presStyleCnt="3" custLinFactNeighborY="0">
        <dgm:presLayoutVars>
          <dgm:chMax val="1"/>
          <dgm:bulletEnabled val="1"/>
        </dgm:presLayoutVars>
      </dgm:prSet>
      <dgm:spPr/>
      <dgm:t>
        <a:bodyPr/>
        <a:lstStyle/>
        <a:p>
          <a:endParaRPr lang="de-DE"/>
        </a:p>
      </dgm:t>
    </dgm:pt>
    <dgm:pt modelId="{83FBF496-8B0D-401F-B457-85AA2C6A2815}" type="pres">
      <dgm:prSet presAssocID="{EF21A3D7-8907-4138-A95F-3364FE879284}" presName="descendantText" presStyleLbl="alignAcc1" presStyleIdx="2" presStyleCnt="3">
        <dgm:presLayoutVars>
          <dgm:bulletEnabled val="1"/>
        </dgm:presLayoutVars>
      </dgm:prSet>
      <dgm:spPr/>
      <dgm:t>
        <a:bodyPr/>
        <a:lstStyle/>
        <a:p>
          <a:endParaRPr lang="de-DE"/>
        </a:p>
      </dgm:t>
    </dgm:pt>
  </dgm:ptLst>
  <dgm:cxnLst>
    <dgm:cxn modelId="{D438AA49-119A-444D-B3A8-47D9EC0DF182}" srcId="{A15660FF-483E-45B2-BCAF-E7E270C48F89}" destId="{1E064D2F-21E1-44D6-8C49-0962720162A6}" srcOrd="1" destOrd="0" parTransId="{B8ED5DF3-E3F4-40B9-A59D-A5A72129F67E}" sibTransId="{F005F521-CF33-4885-8AAC-3CB62C18A511}"/>
    <dgm:cxn modelId="{E087133D-260F-496E-8CC5-DAD426FDF375}" srcId="{A15660FF-483E-45B2-BCAF-E7E270C48F89}" destId="{0A4B7DB3-0367-4686-A2A5-9C9EEED2CC62}" srcOrd="0" destOrd="0" parTransId="{7B6FA9B0-6025-438A-88D5-7D824A3E8CA2}" sibTransId="{7679ECF8-07F2-4B16-84B1-E543175D2840}"/>
    <dgm:cxn modelId="{55EEBF3B-9D6E-4B54-BB88-512CC0F240DB}" srcId="{A15660FF-483E-45B2-BCAF-E7E270C48F89}" destId="{EF21A3D7-8907-4138-A95F-3364FE879284}" srcOrd="2" destOrd="0" parTransId="{591888CD-2520-4DE6-9BD0-918E4E8CC7B0}" sibTransId="{9AC910CD-B679-4B9F-B463-649B00934F70}"/>
    <dgm:cxn modelId="{72AB21F7-18E7-4D3A-B255-42AC99902328}" type="presOf" srcId="{310881E5-D817-43F7-9C88-D8C6599A4B1B}" destId="{A9B21D93-C152-43A9-B08C-9E9CE3256615}" srcOrd="0" destOrd="0" presId="urn:microsoft.com/office/officeart/2005/8/layout/chevron2"/>
    <dgm:cxn modelId="{E5700B9C-036F-48DC-AA34-44D2D3A8EDAE}" type="presOf" srcId="{290F0DA3-CF0E-4148-979E-2970CFF003A7}" destId="{0E60A43D-CDA0-4E48-BEC2-36CFAB03D8A9}" srcOrd="0" destOrd="0" presId="urn:microsoft.com/office/officeart/2005/8/layout/chevron2"/>
    <dgm:cxn modelId="{D333B9A7-A983-49F9-A078-2B735ADAE418}" type="presOf" srcId="{0A4B7DB3-0367-4686-A2A5-9C9EEED2CC62}" destId="{0957D9D4-F855-4D23-A005-8AA0CE92B96D}" srcOrd="0" destOrd="0" presId="urn:microsoft.com/office/officeart/2005/8/layout/chevron2"/>
    <dgm:cxn modelId="{EEE5E21E-6369-47FB-B6BC-54B6A9250409}" type="presOf" srcId="{1E064D2F-21E1-44D6-8C49-0962720162A6}" destId="{C9BE7E28-98D9-4295-8E8F-3A6EA6A4AEF7}" srcOrd="0" destOrd="0" presId="urn:microsoft.com/office/officeart/2005/8/layout/chevron2"/>
    <dgm:cxn modelId="{0D40F824-EF9C-43E7-8F09-C73C8766FD5C}" srcId="{0A4B7DB3-0367-4686-A2A5-9C9EEED2CC62}" destId="{310881E5-D817-43F7-9C88-D8C6599A4B1B}" srcOrd="0" destOrd="0" parTransId="{07D99D85-6DAB-457F-8D4A-F68432A0E536}" sibTransId="{8475EEB3-7A26-4405-9ADA-7A81E3EB015C}"/>
    <dgm:cxn modelId="{8F0CEC80-FE33-4917-8229-01359F7823AB}" type="presOf" srcId="{A15660FF-483E-45B2-BCAF-E7E270C48F89}" destId="{7A40B4B0-8357-4763-9E41-F242DA862A19}" srcOrd="0" destOrd="0" presId="urn:microsoft.com/office/officeart/2005/8/layout/chevron2"/>
    <dgm:cxn modelId="{D272B035-B625-44FC-A918-486DA63F6175}" type="presOf" srcId="{E14BB946-11E0-40BC-8427-E57184627484}" destId="{83FBF496-8B0D-401F-B457-85AA2C6A2815}" srcOrd="0" destOrd="0" presId="urn:microsoft.com/office/officeart/2005/8/layout/chevron2"/>
    <dgm:cxn modelId="{B5DB50B3-DED2-4023-B80B-61D0B2D73600}" type="presOf" srcId="{EF21A3D7-8907-4138-A95F-3364FE879284}" destId="{87ACEFB5-0EC4-469E-9A16-D777221E9FC5}" srcOrd="0" destOrd="0" presId="urn:microsoft.com/office/officeart/2005/8/layout/chevron2"/>
    <dgm:cxn modelId="{B6E82F91-2531-4302-A2B3-5660F00023C4}" srcId="{1E064D2F-21E1-44D6-8C49-0962720162A6}" destId="{290F0DA3-CF0E-4148-979E-2970CFF003A7}" srcOrd="0" destOrd="0" parTransId="{107D460B-E216-4CF1-A3D5-FED36E40D74A}" sibTransId="{802F7BCB-7A35-4DF3-B0E2-4E7818AD1D58}"/>
    <dgm:cxn modelId="{BBB66F94-7EC0-4960-B950-259633EAF5C7}" srcId="{EF21A3D7-8907-4138-A95F-3364FE879284}" destId="{E14BB946-11E0-40BC-8427-E57184627484}" srcOrd="0" destOrd="0" parTransId="{AC6DB216-08FC-4C90-A954-865B66B00B4B}" sibTransId="{9E634F81-BB1F-496F-85A6-4306410C082B}"/>
    <dgm:cxn modelId="{A5B2109B-D911-450E-BFFC-07602B02F129}" type="presParOf" srcId="{7A40B4B0-8357-4763-9E41-F242DA862A19}" destId="{341DD4DF-A9F7-4F5C-BF54-86045D96B404}" srcOrd="0" destOrd="0" presId="urn:microsoft.com/office/officeart/2005/8/layout/chevron2"/>
    <dgm:cxn modelId="{24C4B9F0-919A-409E-937B-A1A2680250D9}" type="presParOf" srcId="{341DD4DF-A9F7-4F5C-BF54-86045D96B404}" destId="{0957D9D4-F855-4D23-A005-8AA0CE92B96D}" srcOrd="0" destOrd="0" presId="urn:microsoft.com/office/officeart/2005/8/layout/chevron2"/>
    <dgm:cxn modelId="{8BE631E6-492B-43DA-8428-5ECBCCDAB367}" type="presParOf" srcId="{341DD4DF-A9F7-4F5C-BF54-86045D96B404}" destId="{A9B21D93-C152-43A9-B08C-9E9CE3256615}" srcOrd="1" destOrd="0" presId="urn:microsoft.com/office/officeart/2005/8/layout/chevron2"/>
    <dgm:cxn modelId="{D110F828-9449-4D76-AD25-74893F7AE347}" type="presParOf" srcId="{7A40B4B0-8357-4763-9E41-F242DA862A19}" destId="{3735BAA4-0333-450F-AE79-02F9D87192C5}" srcOrd="1" destOrd="0" presId="urn:microsoft.com/office/officeart/2005/8/layout/chevron2"/>
    <dgm:cxn modelId="{F4211929-9432-45C3-ACAC-38B645862593}" type="presParOf" srcId="{7A40B4B0-8357-4763-9E41-F242DA862A19}" destId="{C3EA41C8-DA34-48C8-8C46-0F3ECF06606A}" srcOrd="2" destOrd="0" presId="urn:microsoft.com/office/officeart/2005/8/layout/chevron2"/>
    <dgm:cxn modelId="{7DA3B889-A3E9-44B0-B0C1-9796D7479C9C}" type="presParOf" srcId="{C3EA41C8-DA34-48C8-8C46-0F3ECF06606A}" destId="{C9BE7E28-98D9-4295-8E8F-3A6EA6A4AEF7}" srcOrd="0" destOrd="0" presId="urn:microsoft.com/office/officeart/2005/8/layout/chevron2"/>
    <dgm:cxn modelId="{66B29E53-0EAF-40E8-AD82-356D0E9C0F2D}" type="presParOf" srcId="{C3EA41C8-DA34-48C8-8C46-0F3ECF06606A}" destId="{0E60A43D-CDA0-4E48-BEC2-36CFAB03D8A9}" srcOrd="1" destOrd="0" presId="urn:microsoft.com/office/officeart/2005/8/layout/chevron2"/>
    <dgm:cxn modelId="{2E70F8F4-F9B8-42B3-8988-11DE2867A966}" type="presParOf" srcId="{7A40B4B0-8357-4763-9E41-F242DA862A19}" destId="{3E184284-3418-40AC-9070-8455222B1FAE}" srcOrd="3" destOrd="0" presId="urn:microsoft.com/office/officeart/2005/8/layout/chevron2"/>
    <dgm:cxn modelId="{76A21FFD-73DC-4A2C-A1EF-72FA66CD8433}" type="presParOf" srcId="{7A40B4B0-8357-4763-9E41-F242DA862A19}" destId="{A0BD8BD7-3E81-40D5-9341-6B63EFB69141}" srcOrd="4" destOrd="0" presId="urn:microsoft.com/office/officeart/2005/8/layout/chevron2"/>
    <dgm:cxn modelId="{15A8F07E-7893-4833-94C8-E7A118FB5E48}" type="presParOf" srcId="{A0BD8BD7-3E81-40D5-9341-6B63EFB69141}" destId="{87ACEFB5-0EC4-469E-9A16-D777221E9FC5}" srcOrd="0" destOrd="0" presId="urn:microsoft.com/office/officeart/2005/8/layout/chevron2"/>
    <dgm:cxn modelId="{E399E58B-AD70-4757-A53B-8BB6551263E1}" type="presParOf" srcId="{A0BD8BD7-3E81-40D5-9341-6B63EFB69141}" destId="{83FBF496-8B0D-401F-B457-85AA2C6A2815}" srcOrd="1" destOrd="0" presId="urn:microsoft.com/office/officeart/2005/8/layout/chevron2"/>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7D9D4-F855-4D23-A005-8AA0CE92B96D}">
      <dsp:nvSpPr>
        <dsp:cNvPr id="0" name=""/>
        <dsp:cNvSpPr/>
      </dsp:nvSpPr>
      <dsp:spPr>
        <a:xfrm rot="5400000">
          <a:off x="-219024" y="219024"/>
          <a:ext cx="1460162" cy="1022113"/>
        </a:xfrm>
        <a:prstGeom prst="chevron">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latin typeface="Calibri"/>
              <a:ea typeface="+mn-ea"/>
              <a:cs typeface="+mn-cs"/>
            </a:rPr>
            <a:t>Anonym</a:t>
          </a:r>
          <a:endParaRPr lang="de-DE" sz="1600" kern="1200" dirty="0">
            <a:latin typeface="Calibri"/>
            <a:ea typeface="+mn-ea"/>
            <a:cs typeface="+mn-cs"/>
          </a:endParaRPr>
        </a:p>
      </dsp:txBody>
      <dsp:txXfrm rot="-5400000">
        <a:off x="1" y="511057"/>
        <a:ext cx="1022113" cy="438049"/>
      </dsp:txXfrm>
    </dsp:sp>
    <dsp:sp modelId="{A9B21D93-C152-43A9-B08C-9E9CE3256615}">
      <dsp:nvSpPr>
        <dsp:cNvPr id="0" name=""/>
        <dsp:cNvSpPr/>
      </dsp:nvSpPr>
      <dsp:spPr>
        <a:xfrm rot="5400000">
          <a:off x="2370847" y="-1331047"/>
          <a:ext cx="949105" cy="3646573"/>
        </a:xfrm>
        <a:prstGeom prst="round2Same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smtClean="0">
              <a:solidFill>
                <a:srgbClr val="00254F"/>
              </a:solidFill>
              <a:latin typeface="Calibri"/>
              <a:ea typeface="+mn-ea"/>
              <a:cs typeface="+mn-cs"/>
            </a:rPr>
            <a:t>Wenn wissenschaftlich möglich  </a:t>
          </a:r>
          <a:r>
            <a:rPr lang="de-DE" sz="2000" kern="1200" dirty="0" smtClean="0">
              <a:solidFill>
                <a:srgbClr val="0070C0"/>
              </a:solidFill>
              <a:latin typeface="Calibri"/>
              <a:ea typeface="+mn-ea"/>
              <a:cs typeface="+mn-cs"/>
            </a:rPr>
            <a:t>Anonymisierung </a:t>
          </a:r>
          <a:endParaRPr lang="de-DE" sz="2000" kern="1200" dirty="0">
            <a:solidFill>
              <a:srgbClr val="0070C0"/>
            </a:solidFill>
            <a:latin typeface="Calibri"/>
            <a:ea typeface="+mn-ea"/>
            <a:cs typeface="+mn-cs"/>
          </a:endParaRPr>
        </a:p>
      </dsp:txBody>
      <dsp:txXfrm rot="-5400000">
        <a:off x="1022114" y="64017"/>
        <a:ext cx="3600242" cy="856443"/>
      </dsp:txXfrm>
    </dsp:sp>
    <dsp:sp modelId="{C9BE7E28-98D9-4295-8E8F-3A6EA6A4AEF7}">
      <dsp:nvSpPr>
        <dsp:cNvPr id="0" name=""/>
        <dsp:cNvSpPr/>
      </dsp:nvSpPr>
      <dsp:spPr>
        <a:xfrm rot="5400000">
          <a:off x="-219024" y="1487164"/>
          <a:ext cx="1460162" cy="1022113"/>
        </a:xfrm>
        <a:prstGeom prst="chevron">
          <a:avLst/>
        </a:prstGeom>
        <a:solidFill>
          <a:schemeClr val="accent6">
            <a:shade val="50000"/>
            <a:hueOff val="0"/>
            <a:satOff val="-24950"/>
            <a:lumOff val="33101"/>
            <a:alphaOff val="0"/>
          </a:schemeClr>
        </a:solidFill>
        <a:ln w="25400" cap="flat" cmpd="sng" algn="ctr">
          <a:solidFill>
            <a:schemeClr val="accent6">
              <a:shade val="50000"/>
              <a:hueOff val="0"/>
              <a:satOff val="-24950"/>
              <a:lumOff val="331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latin typeface="Calibri"/>
              <a:ea typeface="+mn-ea"/>
              <a:cs typeface="+mn-cs"/>
            </a:rPr>
            <a:t>Pseudo-nym</a:t>
          </a:r>
          <a:endParaRPr lang="de-DE" sz="1600" kern="1200" dirty="0">
            <a:latin typeface="Calibri"/>
            <a:ea typeface="+mn-ea"/>
            <a:cs typeface="+mn-cs"/>
          </a:endParaRPr>
        </a:p>
      </dsp:txBody>
      <dsp:txXfrm rot="-5400000">
        <a:off x="1" y="1779197"/>
        <a:ext cx="1022113" cy="438049"/>
      </dsp:txXfrm>
    </dsp:sp>
    <dsp:sp modelId="{0E60A43D-CDA0-4E48-BEC2-36CFAB03D8A9}">
      <dsp:nvSpPr>
        <dsp:cNvPr id="0" name=""/>
        <dsp:cNvSpPr/>
      </dsp:nvSpPr>
      <dsp:spPr>
        <a:xfrm rot="5400000">
          <a:off x="2370598" y="-80344"/>
          <a:ext cx="949604" cy="3646573"/>
        </a:xfrm>
        <a:prstGeom prst="round2SameRect">
          <a:avLst/>
        </a:prstGeom>
        <a:solidFill>
          <a:schemeClr val="lt1">
            <a:alpha val="90000"/>
            <a:hueOff val="0"/>
            <a:satOff val="0"/>
            <a:lumOff val="0"/>
            <a:alphaOff val="0"/>
          </a:schemeClr>
        </a:solidFill>
        <a:ln w="25400" cap="flat" cmpd="sng" algn="ctr">
          <a:solidFill>
            <a:schemeClr val="accent6">
              <a:shade val="50000"/>
              <a:hueOff val="0"/>
              <a:satOff val="-24950"/>
              <a:lumOff val="33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smtClean="0">
              <a:solidFill>
                <a:srgbClr val="00254F"/>
              </a:solidFill>
              <a:latin typeface="Calibri"/>
              <a:ea typeface="+mn-ea"/>
              <a:cs typeface="+mn-cs"/>
            </a:rPr>
            <a:t>Ansonsten gesonderte Speicherung von identifizierenden Merkmalen</a:t>
          </a:r>
          <a:endParaRPr lang="de-DE" sz="2000" kern="1200" dirty="0">
            <a:solidFill>
              <a:srgbClr val="00254F"/>
            </a:solidFill>
            <a:latin typeface="Calibri"/>
            <a:ea typeface="+mn-ea"/>
            <a:cs typeface="+mn-cs"/>
          </a:endParaRPr>
        </a:p>
      </dsp:txBody>
      <dsp:txXfrm rot="-5400000">
        <a:off x="1022114" y="1314496"/>
        <a:ext cx="3600217" cy="856892"/>
      </dsp:txXfrm>
    </dsp:sp>
    <dsp:sp modelId="{87ACEFB5-0EC4-469E-9A16-D777221E9FC5}">
      <dsp:nvSpPr>
        <dsp:cNvPr id="0" name=""/>
        <dsp:cNvSpPr/>
      </dsp:nvSpPr>
      <dsp:spPr>
        <a:xfrm rot="5400000">
          <a:off x="-219024" y="2751608"/>
          <a:ext cx="1460162" cy="1022113"/>
        </a:xfrm>
        <a:prstGeom prst="chevron">
          <a:avLst/>
        </a:prstGeom>
        <a:solidFill>
          <a:schemeClr val="accent6">
            <a:shade val="50000"/>
            <a:hueOff val="0"/>
            <a:satOff val="-24950"/>
            <a:lumOff val="33101"/>
            <a:alphaOff val="0"/>
          </a:schemeClr>
        </a:solidFill>
        <a:ln w="25400" cap="flat" cmpd="sng" algn="ctr">
          <a:solidFill>
            <a:schemeClr val="accent6">
              <a:shade val="50000"/>
              <a:hueOff val="0"/>
              <a:satOff val="-24950"/>
              <a:lumOff val="331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dirty="0" smtClean="0">
              <a:latin typeface="Calibri"/>
              <a:ea typeface="+mn-ea"/>
              <a:cs typeface="+mn-cs"/>
            </a:rPr>
            <a:t>Pers. -bezogen </a:t>
          </a:r>
          <a:endParaRPr lang="de-DE" sz="1600" kern="1200" dirty="0">
            <a:latin typeface="Calibri"/>
            <a:ea typeface="+mn-ea"/>
            <a:cs typeface="+mn-cs"/>
          </a:endParaRPr>
        </a:p>
      </dsp:txBody>
      <dsp:txXfrm rot="-5400000">
        <a:off x="1" y="3043641"/>
        <a:ext cx="1022113" cy="438049"/>
      </dsp:txXfrm>
    </dsp:sp>
    <dsp:sp modelId="{83FBF496-8B0D-401F-B457-85AA2C6A2815}">
      <dsp:nvSpPr>
        <dsp:cNvPr id="0" name=""/>
        <dsp:cNvSpPr/>
      </dsp:nvSpPr>
      <dsp:spPr>
        <a:xfrm rot="5400000">
          <a:off x="2370847" y="1183849"/>
          <a:ext cx="949105" cy="3646573"/>
        </a:xfrm>
        <a:prstGeom prst="round2SameRect">
          <a:avLst/>
        </a:prstGeom>
        <a:solidFill>
          <a:schemeClr val="lt1">
            <a:alpha val="90000"/>
            <a:hueOff val="0"/>
            <a:satOff val="0"/>
            <a:lumOff val="0"/>
            <a:alphaOff val="0"/>
          </a:schemeClr>
        </a:solidFill>
        <a:ln w="25400" cap="flat" cmpd="sng" algn="ctr">
          <a:solidFill>
            <a:schemeClr val="accent6">
              <a:shade val="50000"/>
              <a:hueOff val="0"/>
              <a:satOff val="-24950"/>
              <a:lumOff val="33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smtClean="0">
              <a:solidFill>
                <a:srgbClr val="00254F"/>
              </a:solidFill>
              <a:latin typeface="Calibri"/>
              <a:ea typeface="+mn-ea"/>
              <a:cs typeface="+mn-cs"/>
            </a:rPr>
            <a:t>Klardaten nur, wenn </a:t>
          </a:r>
          <a:r>
            <a:rPr lang="de-DE" sz="2000" kern="1200" dirty="0" smtClean="0">
              <a:solidFill>
                <a:srgbClr val="0070C0"/>
              </a:solidFill>
              <a:latin typeface="Calibri"/>
              <a:ea typeface="+mn-ea"/>
              <a:cs typeface="+mn-cs"/>
            </a:rPr>
            <a:t>Peudonymisierung</a:t>
          </a:r>
          <a:r>
            <a:rPr lang="de-DE" sz="2000" kern="1200" dirty="0" smtClean="0">
              <a:solidFill>
                <a:srgbClr val="00254F"/>
              </a:solidFill>
              <a:latin typeface="Calibri"/>
              <a:ea typeface="+mn-ea"/>
              <a:cs typeface="+mn-cs"/>
            </a:rPr>
            <a:t>  wissenschaftlich nicht möglich</a:t>
          </a:r>
          <a:endParaRPr lang="de-DE" sz="2000" kern="1200" dirty="0">
            <a:solidFill>
              <a:srgbClr val="00254F"/>
            </a:solidFill>
            <a:latin typeface="Calibri"/>
            <a:ea typeface="+mn-ea"/>
            <a:cs typeface="+mn-cs"/>
          </a:endParaRPr>
        </a:p>
      </dsp:txBody>
      <dsp:txXfrm rot="-5400000">
        <a:off x="1022114" y="2578914"/>
        <a:ext cx="3600242" cy="8564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6401" cy="495380"/>
          </a:xfrm>
          <a:prstGeom prst="rect">
            <a:avLst/>
          </a:prstGeom>
          <a:noFill/>
          <a:ln w="9525">
            <a:noFill/>
            <a:miter lim="800000"/>
            <a:headEnd/>
            <a:tailEnd/>
          </a:ln>
        </p:spPr>
        <p:txBody>
          <a:bodyPr vert="horz" wrap="square" lIns="95547" tIns="47774" rIns="95547" bIns="47774" numCol="1" anchor="t" anchorCtr="0" compatLnSpc="1">
            <a:prstTxWarp prst="textNoShape">
              <a:avLst/>
            </a:prstTxWarp>
          </a:bodyPr>
          <a:lstStyle>
            <a:lvl1pPr algn="l" defTabSz="955559">
              <a:defRPr sz="1300"/>
            </a:lvl1pPr>
          </a:lstStyle>
          <a:p>
            <a:pPr>
              <a:defRPr/>
            </a:pPr>
            <a:endParaRPr lang="de-DE" dirty="0"/>
          </a:p>
        </p:txBody>
      </p:sp>
      <p:sp>
        <p:nvSpPr>
          <p:cNvPr id="33795" name="Rectangle 3"/>
          <p:cNvSpPr>
            <a:spLocks noGrp="1" noChangeArrowheads="1"/>
          </p:cNvSpPr>
          <p:nvPr>
            <p:ph type="dt" sz="quarter" idx="1"/>
          </p:nvPr>
        </p:nvSpPr>
        <p:spPr bwMode="auto">
          <a:xfrm>
            <a:off x="3849687" y="0"/>
            <a:ext cx="2946401" cy="495380"/>
          </a:xfrm>
          <a:prstGeom prst="rect">
            <a:avLst/>
          </a:prstGeom>
          <a:noFill/>
          <a:ln w="9525">
            <a:noFill/>
            <a:miter lim="800000"/>
            <a:headEnd/>
            <a:tailEnd/>
          </a:ln>
        </p:spPr>
        <p:txBody>
          <a:bodyPr vert="horz" wrap="square" lIns="95547" tIns="47774" rIns="95547" bIns="47774" numCol="1" anchor="t" anchorCtr="0" compatLnSpc="1">
            <a:prstTxWarp prst="textNoShape">
              <a:avLst/>
            </a:prstTxWarp>
          </a:bodyPr>
          <a:lstStyle>
            <a:lvl1pPr algn="r" defTabSz="955559">
              <a:defRPr sz="1300"/>
            </a:lvl1pPr>
          </a:lstStyle>
          <a:p>
            <a:pPr>
              <a:defRPr/>
            </a:pPr>
            <a:fld id="{DFD29CF7-F08B-4F0D-8768-8E3CD9FA7EC0}" type="datetimeFigureOut">
              <a:rPr lang="de-DE"/>
              <a:pPr>
                <a:defRPr/>
              </a:pPr>
              <a:t>30.09.2019</a:t>
            </a:fld>
            <a:endParaRPr lang="de-DE" dirty="0"/>
          </a:p>
        </p:txBody>
      </p:sp>
      <p:sp>
        <p:nvSpPr>
          <p:cNvPr id="33796" name="Rectangle 4"/>
          <p:cNvSpPr>
            <a:spLocks noGrp="1" noChangeArrowheads="1"/>
          </p:cNvSpPr>
          <p:nvPr>
            <p:ph type="ftr" sz="quarter" idx="2"/>
          </p:nvPr>
        </p:nvSpPr>
        <p:spPr bwMode="auto">
          <a:xfrm>
            <a:off x="0" y="9431257"/>
            <a:ext cx="2946401" cy="495380"/>
          </a:xfrm>
          <a:prstGeom prst="rect">
            <a:avLst/>
          </a:prstGeom>
          <a:noFill/>
          <a:ln w="9525">
            <a:noFill/>
            <a:miter lim="800000"/>
            <a:headEnd/>
            <a:tailEnd/>
          </a:ln>
        </p:spPr>
        <p:txBody>
          <a:bodyPr vert="horz" wrap="square" lIns="95547" tIns="47774" rIns="95547" bIns="47774" numCol="1" anchor="b" anchorCtr="0" compatLnSpc="1">
            <a:prstTxWarp prst="textNoShape">
              <a:avLst/>
            </a:prstTxWarp>
          </a:bodyPr>
          <a:lstStyle>
            <a:lvl1pPr algn="l" defTabSz="955559">
              <a:defRPr sz="1300"/>
            </a:lvl1pPr>
          </a:lstStyle>
          <a:p>
            <a:pPr>
              <a:defRPr/>
            </a:pPr>
            <a:endParaRPr lang="de-DE" dirty="0"/>
          </a:p>
        </p:txBody>
      </p:sp>
      <p:sp>
        <p:nvSpPr>
          <p:cNvPr id="33797" name="Rectangle 5"/>
          <p:cNvSpPr>
            <a:spLocks noGrp="1" noChangeArrowheads="1"/>
          </p:cNvSpPr>
          <p:nvPr>
            <p:ph type="sldNum" sz="quarter" idx="3"/>
          </p:nvPr>
        </p:nvSpPr>
        <p:spPr bwMode="auto">
          <a:xfrm>
            <a:off x="3849687" y="9431257"/>
            <a:ext cx="2946401" cy="495380"/>
          </a:xfrm>
          <a:prstGeom prst="rect">
            <a:avLst/>
          </a:prstGeom>
          <a:noFill/>
          <a:ln w="9525">
            <a:noFill/>
            <a:miter lim="800000"/>
            <a:headEnd/>
            <a:tailEnd/>
          </a:ln>
        </p:spPr>
        <p:txBody>
          <a:bodyPr vert="horz" wrap="square" lIns="95547" tIns="47774" rIns="95547" bIns="47774" numCol="1" anchor="b" anchorCtr="0" compatLnSpc="1">
            <a:prstTxWarp prst="textNoShape">
              <a:avLst/>
            </a:prstTxWarp>
          </a:bodyPr>
          <a:lstStyle>
            <a:lvl1pPr algn="r" defTabSz="955559">
              <a:defRPr sz="1300"/>
            </a:lvl1pPr>
          </a:lstStyle>
          <a:p>
            <a:pPr>
              <a:defRPr/>
            </a:pPr>
            <a:fld id="{08AB0B08-4283-4ABC-AD4F-3D3C836592BA}" type="slidenum">
              <a:rPr lang="de-DE"/>
              <a:pPr>
                <a:defRPr/>
              </a:pPr>
              <a:t>‹Nr.›</a:t>
            </a:fld>
            <a:endParaRPr lang="de-DE" dirty="0"/>
          </a:p>
        </p:txBody>
      </p:sp>
    </p:spTree>
    <p:extLst>
      <p:ext uri="{BB962C8B-B14F-4D97-AF65-F5344CB8AC3E}">
        <p14:creationId xmlns:p14="http://schemas.microsoft.com/office/powerpoint/2010/main" val="2810624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1" cy="495380"/>
          </a:xfrm>
          <a:prstGeom prst="rect">
            <a:avLst/>
          </a:prstGeom>
          <a:noFill/>
          <a:ln w="9525">
            <a:noFill/>
            <a:miter lim="800000"/>
            <a:headEnd/>
            <a:tailEnd/>
          </a:ln>
        </p:spPr>
        <p:txBody>
          <a:bodyPr vert="horz" wrap="square" lIns="95547" tIns="47774" rIns="95547" bIns="47774" numCol="1" anchor="t" anchorCtr="0" compatLnSpc="1">
            <a:prstTxWarp prst="textNoShape">
              <a:avLst/>
            </a:prstTxWarp>
          </a:bodyPr>
          <a:lstStyle>
            <a:lvl1pPr algn="l" defTabSz="955559">
              <a:defRPr sz="1300"/>
            </a:lvl1pPr>
          </a:lstStyle>
          <a:p>
            <a:pPr>
              <a:defRPr/>
            </a:pPr>
            <a:endParaRPr lang="de-DE" dirty="0"/>
          </a:p>
        </p:txBody>
      </p:sp>
      <p:sp>
        <p:nvSpPr>
          <p:cNvPr id="7171" name="Rectangle 3"/>
          <p:cNvSpPr>
            <a:spLocks noGrp="1" noChangeArrowheads="1"/>
          </p:cNvSpPr>
          <p:nvPr>
            <p:ph type="dt" idx="1"/>
          </p:nvPr>
        </p:nvSpPr>
        <p:spPr bwMode="auto">
          <a:xfrm>
            <a:off x="3851274" y="0"/>
            <a:ext cx="2946401" cy="495380"/>
          </a:xfrm>
          <a:prstGeom prst="rect">
            <a:avLst/>
          </a:prstGeom>
          <a:noFill/>
          <a:ln w="9525">
            <a:noFill/>
            <a:miter lim="800000"/>
            <a:headEnd/>
            <a:tailEnd/>
          </a:ln>
        </p:spPr>
        <p:txBody>
          <a:bodyPr vert="horz" wrap="square" lIns="95547" tIns="47774" rIns="95547" bIns="47774" numCol="1" anchor="t" anchorCtr="0" compatLnSpc="1">
            <a:prstTxWarp prst="textNoShape">
              <a:avLst/>
            </a:prstTxWarp>
          </a:bodyPr>
          <a:lstStyle>
            <a:lvl1pPr algn="r" defTabSz="955559">
              <a:defRPr sz="1300"/>
            </a:lvl1pPr>
          </a:lstStyle>
          <a:p>
            <a:pPr>
              <a:defRPr/>
            </a:pPr>
            <a:fld id="{8D9FF38F-2C51-4E18-BCAA-AC12ACD119FA}" type="datetimeFigureOut">
              <a:rPr lang="de-DE"/>
              <a:pPr>
                <a:defRPr/>
              </a:pPr>
              <a:t>30.09.2019</a:t>
            </a:fld>
            <a:endParaRPr lang="de-DE" dirty="0"/>
          </a:p>
        </p:txBody>
      </p:sp>
      <p:sp>
        <p:nvSpPr>
          <p:cNvPr id="11268"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4877" y="4715629"/>
            <a:ext cx="4987924" cy="4466352"/>
          </a:xfrm>
          <a:prstGeom prst="rect">
            <a:avLst/>
          </a:prstGeom>
          <a:noFill/>
          <a:ln w="9525">
            <a:noFill/>
            <a:miter lim="800000"/>
            <a:headEnd/>
            <a:tailEnd/>
          </a:ln>
        </p:spPr>
        <p:txBody>
          <a:bodyPr vert="horz" wrap="square" lIns="95547" tIns="47774" rIns="95547" bIns="47774"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174" name="Rectangle 6"/>
          <p:cNvSpPr>
            <a:spLocks noGrp="1" noChangeArrowheads="1"/>
          </p:cNvSpPr>
          <p:nvPr>
            <p:ph type="ftr" sz="quarter" idx="4"/>
          </p:nvPr>
        </p:nvSpPr>
        <p:spPr bwMode="auto">
          <a:xfrm>
            <a:off x="0" y="9432846"/>
            <a:ext cx="2946401" cy="495380"/>
          </a:xfrm>
          <a:prstGeom prst="rect">
            <a:avLst/>
          </a:prstGeom>
          <a:noFill/>
          <a:ln w="9525">
            <a:noFill/>
            <a:miter lim="800000"/>
            <a:headEnd/>
            <a:tailEnd/>
          </a:ln>
        </p:spPr>
        <p:txBody>
          <a:bodyPr vert="horz" wrap="square" lIns="95547" tIns="47774" rIns="95547" bIns="47774" numCol="1" anchor="b" anchorCtr="0" compatLnSpc="1">
            <a:prstTxWarp prst="textNoShape">
              <a:avLst/>
            </a:prstTxWarp>
          </a:bodyPr>
          <a:lstStyle>
            <a:lvl1pPr algn="l" defTabSz="955559">
              <a:defRPr sz="1300"/>
            </a:lvl1pPr>
          </a:lstStyle>
          <a:p>
            <a:pPr>
              <a:defRPr/>
            </a:pPr>
            <a:endParaRPr lang="de-DE" dirty="0"/>
          </a:p>
        </p:txBody>
      </p:sp>
      <p:sp>
        <p:nvSpPr>
          <p:cNvPr id="7175" name="Rectangle 7"/>
          <p:cNvSpPr>
            <a:spLocks noGrp="1" noChangeArrowheads="1"/>
          </p:cNvSpPr>
          <p:nvPr>
            <p:ph type="sldNum" sz="quarter" idx="5"/>
          </p:nvPr>
        </p:nvSpPr>
        <p:spPr bwMode="auto">
          <a:xfrm>
            <a:off x="3851274" y="9432846"/>
            <a:ext cx="2946401" cy="495380"/>
          </a:xfrm>
          <a:prstGeom prst="rect">
            <a:avLst/>
          </a:prstGeom>
          <a:noFill/>
          <a:ln w="9525">
            <a:noFill/>
            <a:miter lim="800000"/>
            <a:headEnd/>
            <a:tailEnd/>
          </a:ln>
        </p:spPr>
        <p:txBody>
          <a:bodyPr vert="horz" wrap="square" lIns="95547" tIns="47774" rIns="95547" bIns="47774" numCol="1" anchor="b" anchorCtr="0" compatLnSpc="1">
            <a:prstTxWarp prst="textNoShape">
              <a:avLst/>
            </a:prstTxWarp>
          </a:bodyPr>
          <a:lstStyle>
            <a:lvl1pPr algn="r" defTabSz="955559">
              <a:defRPr sz="1300"/>
            </a:lvl1pPr>
          </a:lstStyle>
          <a:p>
            <a:pPr>
              <a:defRPr/>
            </a:pPr>
            <a:fld id="{3F46C065-CCCC-4ABE-882B-BEA56CA6A8F7}" type="slidenum">
              <a:rPr lang="de-DE"/>
              <a:pPr>
                <a:defRPr/>
              </a:pPr>
              <a:t>‹Nr.›</a:t>
            </a:fld>
            <a:endParaRPr lang="de-DE" dirty="0"/>
          </a:p>
        </p:txBody>
      </p:sp>
    </p:spTree>
    <p:extLst>
      <p:ext uri="{BB962C8B-B14F-4D97-AF65-F5344CB8AC3E}">
        <p14:creationId xmlns:p14="http://schemas.microsoft.com/office/powerpoint/2010/main" val="891749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80" charset="0"/>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Narrow" pitchFamily="-80" charset="0"/>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Narrow" pitchFamily="-80" charset="0"/>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Narrow" pitchFamily="-80" charset="0"/>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Narrow" pitchFamily="-80"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endParaRPr lang="de-DE" dirty="0" smtClean="0">
              <a:latin typeface="Arial Narrow" pitchFamily="34" charset="0"/>
            </a:endParaRPr>
          </a:p>
        </p:txBody>
      </p:sp>
    </p:spTree>
    <p:extLst>
      <p:ext uri="{BB962C8B-B14F-4D97-AF65-F5344CB8AC3E}">
        <p14:creationId xmlns:p14="http://schemas.microsoft.com/office/powerpoint/2010/main" val="54289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F46C065-CCCC-4ABE-882B-BEA56CA6A8F7}" type="slidenum">
              <a:rPr lang="de-DE" smtClean="0"/>
              <a:pPr>
                <a:defRPr/>
              </a:pPr>
              <a:t>2</a:t>
            </a:fld>
            <a:endParaRPr lang="de-DE" dirty="0"/>
          </a:p>
        </p:txBody>
      </p:sp>
    </p:spTree>
    <p:extLst>
      <p:ext uri="{BB962C8B-B14F-4D97-AF65-F5344CB8AC3E}">
        <p14:creationId xmlns:p14="http://schemas.microsoft.com/office/powerpoint/2010/main" val="339589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endParaRPr lang="de-DE" dirty="0" smtClean="0">
              <a:latin typeface="Arial Narrow" pitchFamily="34" charset="0"/>
            </a:endParaRPr>
          </a:p>
        </p:txBody>
      </p:sp>
      <p:sp>
        <p:nvSpPr>
          <p:cNvPr id="4" name="Foliennummernplatzhalter 3"/>
          <p:cNvSpPr>
            <a:spLocks noGrp="1"/>
          </p:cNvSpPr>
          <p:nvPr>
            <p:ph type="sldNum" sz="quarter" idx="10"/>
          </p:nvPr>
        </p:nvSpPr>
        <p:spPr/>
        <p:txBody>
          <a:bodyPr/>
          <a:lstStyle/>
          <a:p>
            <a:pPr>
              <a:defRPr/>
            </a:pPr>
            <a:fld id="{3F46C065-CCCC-4ABE-882B-BEA56CA6A8F7}" type="slidenum">
              <a:rPr lang="de-DE" smtClean="0"/>
              <a:pPr>
                <a:defRPr/>
              </a:pPr>
              <a:t>9</a:t>
            </a:fld>
            <a:endParaRPr lang="de-DE" dirty="0"/>
          </a:p>
        </p:txBody>
      </p:sp>
    </p:spTree>
    <p:extLst>
      <p:ext uri="{BB962C8B-B14F-4D97-AF65-F5344CB8AC3E}">
        <p14:creationId xmlns:p14="http://schemas.microsoft.com/office/powerpoint/2010/main" val="1612746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 name="Rectangle 41"/>
          <p:cNvSpPr>
            <a:spLocks noChangeArrowheads="1"/>
          </p:cNvSpPr>
          <p:nvPr userDrawn="1"/>
        </p:nvSpPr>
        <p:spPr bwMode="auto">
          <a:xfrm>
            <a:off x="779463" y="1282700"/>
            <a:ext cx="3930650" cy="161925"/>
          </a:xfrm>
          <a:prstGeom prst="rect">
            <a:avLst/>
          </a:prstGeom>
          <a:solidFill>
            <a:srgbClr val="CECFCB"/>
          </a:solidFill>
          <a:ln w="9525">
            <a:noFill/>
            <a:miter lim="800000"/>
            <a:headEnd/>
            <a:tailEnd/>
          </a:ln>
          <a:effectLst/>
        </p:spPr>
        <p:txBody>
          <a:bodyPr wrap="none" anchor="ctr"/>
          <a:lstStyle/>
          <a:p>
            <a:endParaRPr lang="de-DE" dirty="0"/>
          </a:p>
        </p:txBody>
      </p:sp>
      <p:sp>
        <p:nvSpPr>
          <p:cNvPr id="12" name="Rectangle 43"/>
          <p:cNvSpPr>
            <a:spLocks noChangeArrowheads="1"/>
          </p:cNvSpPr>
          <p:nvPr userDrawn="1"/>
        </p:nvSpPr>
        <p:spPr bwMode="auto">
          <a:xfrm>
            <a:off x="0" y="6705600"/>
            <a:ext cx="9144000" cy="152400"/>
          </a:xfrm>
          <a:prstGeom prst="rect">
            <a:avLst/>
          </a:prstGeom>
          <a:solidFill>
            <a:srgbClr val="CECFCB"/>
          </a:solidFill>
          <a:ln w="9525">
            <a:noFill/>
            <a:miter lim="800000"/>
            <a:headEnd/>
            <a:tailEnd/>
          </a:ln>
          <a:effectLst/>
        </p:spPr>
        <p:txBody>
          <a:bodyPr wrap="none" anchor="ctr"/>
          <a:lstStyle/>
          <a:p>
            <a:pPr algn="ctr"/>
            <a:endParaRPr lang="de-DE" b="1" dirty="0">
              <a:latin typeface="Times" pitchFamily="28" charset="0"/>
            </a:endParaRPr>
          </a:p>
        </p:txBody>
      </p:sp>
      <p:sp>
        <p:nvSpPr>
          <p:cNvPr id="13" name="Rectangle 44"/>
          <p:cNvSpPr>
            <a:spLocks noChangeArrowheads="1"/>
          </p:cNvSpPr>
          <p:nvPr userDrawn="1"/>
        </p:nvSpPr>
        <p:spPr bwMode="auto">
          <a:xfrm>
            <a:off x="0" y="1444625"/>
            <a:ext cx="9144000" cy="450850"/>
          </a:xfrm>
          <a:prstGeom prst="rect">
            <a:avLst/>
          </a:prstGeom>
          <a:solidFill>
            <a:srgbClr val="CECFCB"/>
          </a:solidFill>
          <a:ln w="9525">
            <a:noFill/>
            <a:miter lim="800000"/>
            <a:headEnd/>
            <a:tailEnd/>
          </a:ln>
          <a:effectLst/>
        </p:spPr>
        <p:txBody>
          <a:bodyPr wrap="none" anchor="ctr"/>
          <a:lstStyle/>
          <a:p>
            <a:pPr algn="ctr"/>
            <a:endParaRPr lang="de-DE" b="1" dirty="0">
              <a:solidFill>
                <a:srgbClr val="0E1B44"/>
              </a:solidFill>
              <a:latin typeface="Times" pitchFamily="28" charset="0"/>
            </a:endParaRPr>
          </a:p>
        </p:txBody>
      </p:sp>
      <p:sp>
        <p:nvSpPr>
          <p:cNvPr id="14" name="Rectangle 45"/>
          <p:cNvSpPr>
            <a:spLocks noChangeArrowheads="1"/>
          </p:cNvSpPr>
          <p:nvPr userDrawn="1"/>
        </p:nvSpPr>
        <p:spPr bwMode="auto">
          <a:xfrm>
            <a:off x="779463" y="6545263"/>
            <a:ext cx="3930650" cy="161925"/>
          </a:xfrm>
          <a:prstGeom prst="rect">
            <a:avLst/>
          </a:prstGeom>
          <a:solidFill>
            <a:srgbClr val="CECFCB"/>
          </a:solidFill>
          <a:ln w="9525">
            <a:noFill/>
            <a:miter lim="800000"/>
            <a:headEnd/>
            <a:tailEnd/>
          </a:ln>
          <a:effectLst/>
        </p:spPr>
        <p:txBody>
          <a:bodyPr wrap="none" anchor="ctr"/>
          <a:lstStyle/>
          <a:p>
            <a:endParaRPr lang="de-DE" dirty="0"/>
          </a:p>
        </p:txBody>
      </p:sp>
      <p:pic>
        <p:nvPicPr>
          <p:cNvPr id="10" name="Picture 10"/>
          <p:cNvPicPr>
            <a:picLocks noChangeAspect="1" noChangeArrowheads="1"/>
          </p:cNvPicPr>
          <p:nvPr userDrawn="1"/>
        </p:nvPicPr>
        <p:blipFill>
          <a:blip r:embed="rId2" cstate="print">
            <a:clrChange>
              <a:clrFrom>
                <a:srgbClr val="C6C6C6"/>
              </a:clrFrom>
              <a:clrTo>
                <a:srgbClr val="C6C6C6">
                  <a:alpha val="0"/>
                </a:srgbClr>
              </a:clrTo>
            </a:clrChange>
          </a:blip>
          <a:srcRect/>
          <a:stretch>
            <a:fillRect/>
          </a:stretch>
        </p:blipFill>
        <p:spPr bwMode="auto">
          <a:xfrm>
            <a:off x="781200" y="234971"/>
            <a:ext cx="3931200" cy="1035755"/>
          </a:xfrm>
          <a:prstGeom prst="rect">
            <a:avLst/>
          </a:prstGeom>
          <a:noFill/>
          <a:ln w="9525">
            <a:noFill/>
            <a:miter lim="800000"/>
            <a:headEnd/>
            <a:tailEnd/>
          </a:ln>
        </p:spPr>
      </p:pic>
      <p:sp>
        <p:nvSpPr>
          <p:cNvPr id="21510" name="Rectangle 14"/>
          <p:cNvSpPr>
            <a:spLocks noGrp="1" noChangeArrowheads="1"/>
          </p:cNvSpPr>
          <p:nvPr>
            <p:ph type="subTitle" idx="1"/>
          </p:nvPr>
        </p:nvSpPr>
        <p:spPr>
          <a:xfrm>
            <a:off x="1363663" y="4095750"/>
            <a:ext cx="3449637" cy="1385888"/>
          </a:xfrm>
        </p:spPr>
        <p:txBody>
          <a:bodyPr/>
          <a:lstStyle>
            <a:lvl1pPr marL="0" indent="0">
              <a:buFont typeface="Wingdings" pitchFamily="2" charset="2"/>
              <a:buNone/>
              <a:defRPr sz="2000"/>
            </a:lvl1pPr>
          </a:lstStyle>
          <a:p>
            <a:r>
              <a:rPr lang="de-DE"/>
              <a:t>Formatvorlage des Untertitelmasters durch Klicken bearbeiten</a:t>
            </a:r>
          </a:p>
        </p:txBody>
      </p:sp>
      <p:sp>
        <p:nvSpPr>
          <p:cNvPr id="21511" name="Rectangle 15"/>
          <p:cNvSpPr>
            <a:spLocks noGrp="1" noChangeArrowheads="1"/>
          </p:cNvSpPr>
          <p:nvPr>
            <p:ph type="ctrTitle"/>
          </p:nvPr>
        </p:nvSpPr>
        <p:spPr>
          <a:xfrm>
            <a:off x="1374775" y="2190750"/>
            <a:ext cx="3443288" cy="1385888"/>
          </a:xfrm>
        </p:spPr>
        <p:txBody>
          <a:bodyPr/>
          <a:lstStyle>
            <a:lvl1pPr>
              <a:defRPr sz="2400">
                <a:solidFill>
                  <a:srgbClr val="00254F"/>
                </a:solidFill>
              </a:defRPr>
            </a:lvl1pPr>
          </a:lstStyle>
          <a:p>
            <a:r>
              <a:rPr lang="de-DE"/>
              <a:t>Titelmasterformat durch Klicken bearbeiten</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2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56000" y="748773"/>
            <a:ext cx="7956001" cy="381492"/>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61913" y="1335088"/>
            <a:ext cx="8301087" cy="5202237"/>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000" y="745576"/>
            <a:ext cx="7956000" cy="381600"/>
          </a:xfrm>
        </p:spPr>
        <p:txBody>
          <a:bodyPr anchor="t"/>
          <a:lstStyle>
            <a:lvl1pPr algn="l">
              <a:defRPr sz="2000" b="1" cap="none" baseline="0"/>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79227" y="1349829"/>
            <a:ext cx="7715485" cy="4717142"/>
          </a:xfrm>
        </p:spPr>
        <p:txBody>
          <a:bodyPr anchor="t" anchorCtr="0"/>
          <a:lstStyle>
            <a:lvl1pPr marL="0" indent="0">
              <a:buNone/>
              <a:defRPr sz="2000" b="0">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Rectangle 12"/>
          <p:cNvSpPr>
            <a:spLocks noGrp="1" noChangeArrowheads="1"/>
          </p:cNvSpPr>
          <p:nvPr>
            <p:ph type="sldNum" sz="quarter" idx="10"/>
          </p:nvPr>
        </p:nvSpPr>
        <p:spPr>
          <a:ln/>
        </p:spPr>
        <p:txBody>
          <a:bodyPr/>
          <a:lstStyle>
            <a:lvl1pPr>
              <a:defRPr/>
            </a:lvl1pPr>
          </a:lstStyle>
          <a:p>
            <a:pPr>
              <a:defRPr/>
            </a:pPr>
            <a:fld id="{8901AC8C-17DC-4231-B86D-72059771478B}" type="slidenum">
              <a:rPr lang="de-DE"/>
              <a:pPr>
                <a:defRPr/>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56000" y="748773"/>
            <a:ext cx="7956000" cy="381600"/>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2486" y="1335088"/>
            <a:ext cx="4043313" cy="5202237"/>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335088"/>
            <a:ext cx="4114800" cy="5202237"/>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12"/>
          <p:cNvSpPr>
            <a:spLocks noGrp="1" noChangeArrowheads="1"/>
          </p:cNvSpPr>
          <p:nvPr>
            <p:ph type="sldNum" sz="quarter" idx="10"/>
          </p:nvPr>
        </p:nvSpPr>
        <p:spPr>
          <a:ln/>
        </p:spPr>
        <p:txBody>
          <a:bodyPr/>
          <a:lstStyle>
            <a:lvl1pPr>
              <a:defRPr/>
            </a:lvl1pPr>
          </a:lstStyle>
          <a:p>
            <a:pPr>
              <a:defRPr/>
            </a:pPr>
            <a:fld id="{67C5CF4D-681B-4343-9B58-5BB99B27A8AF}" type="slidenum">
              <a:rPr lang="de-DE"/>
              <a:pPr>
                <a:defRPr/>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56000" y="748773"/>
            <a:ext cx="7956000" cy="381600"/>
          </a:xfrm>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Rectangle 12"/>
          <p:cNvSpPr>
            <a:spLocks noGrp="1" noChangeArrowheads="1"/>
          </p:cNvSpPr>
          <p:nvPr>
            <p:ph type="sldNum" sz="quarter" idx="10"/>
          </p:nvPr>
        </p:nvSpPr>
        <p:spPr>
          <a:ln/>
        </p:spPr>
        <p:txBody>
          <a:bodyPr/>
          <a:lstStyle>
            <a:lvl1pPr>
              <a:defRPr/>
            </a:lvl1pPr>
          </a:lstStyle>
          <a:p>
            <a:pPr>
              <a:defRPr/>
            </a:pPr>
            <a:fld id="{A6F14D0D-530C-4024-96E9-EC56DD232711}" type="slidenum">
              <a:rPr lang="de-DE"/>
              <a:pPr>
                <a:defRPr/>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756000" y="750190"/>
            <a:ext cx="7956000" cy="381600"/>
          </a:xfrm>
        </p:spPr>
        <p:txBody>
          <a:bodyPr/>
          <a:lstStyle/>
          <a:p>
            <a:r>
              <a:rPr lang="de-DE" dirty="0" smtClean="0"/>
              <a:t>Titelmasterformat durch Klicken bearbeiten</a:t>
            </a:r>
            <a:endParaRPr lang="de-DE" dirty="0"/>
          </a:p>
        </p:txBody>
      </p:sp>
      <p:sp>
        <p:nvSpPr>
          <p:cNvPr id="3" name="Rectangle 12"/>
          <p:cNvSpPr>
            <a:spLocks noGrp="1" noChangeArrowheads="1"/>
          </p:cNvSpPr>
          <p:nvPr>
            <p:ph type="sldNum" sz="quarter" idx="10"/>
          </p:nvPr>
        </p:nvSpPr>
        <p:spPr>
          <a:ln/>
        </p:spPr>
        <p:txBody>
          <a:bodyPr/>
          <a:lstStyle>
            <a:lvl1pPr>
              <a:defRPr/>
            </a:lvl1pPr>
          </a:lstStyle>
          <a:p>
            <a:pPr>
              <a:defRPr/>
            </a:pPr>
            <a:fld id="{12C8FD49-A068-4CAF-82C3-9DD7376E77D5}" type="slidenum">
              <a:rPr lang="de-DE"/>
              <a:pPr>
                <a:defRPr/>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659AE5FB-CF0A-4B67-8D9D-DA4494157746}" type="slidenum">
              <a:rPr lang="de-DE"/>
              <a:pPr>
                <a:defRPr/>
              </a:pPr>
              <a:t>‹Nr.›</a:t>
            </a:fld>
            <a:endParaRPr lang="de-DE" dirty="0"/>
          </a:p>
        </p:txBody>
      </p:sp>
      <p:sp>
        <p:nvSpPr>
          <p:cNvPr id="3" name="Titel 1"/>
          <p:cNvSpPr>
            <a:spLocks noGrp="1"/>
          </p:cNvSpPr>
          <p:nvPr>
            <p:ph type="title"/>
          </p:nvPr>
        </p:nvSpPr>
        <p:spPr>
          <a:xfrm>
            <a:off x="756000" y="748773"/>
            <a:ext cx="7956000" cy="381600"/>
          </a:xfrm>
        </p:spPr>
        <p:txBody>
          <a:bodyPr/>
          <a:lstStyle/>
          <a:p>
            <a:r>
              <a:rPr lang="de-DE" dirty="0" smtClean="0"/>
              <a:t>Titelmasterformat durch Klicken bearbeiten</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000" y="748773"/>
            <a:ext cx="7956000" cy="38160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1440493"/>
            <a:ext cx="5111750" cy="4685670"/>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53020"/>
            <a:ext cx="3008313" cy="46731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Rectangle 12"/>
          <p:cNvSpPr>
            <a:spLocks noGrp="1" noChangeArrowheads="1"/>
          </p:cNvSpPr>
          <p:nvPr>
            <p:ph type="sldNum" sz="quarter" idx="10"/>
          </p:nvPr>
        </p:nvSpPr>
        <p:spPr>
          <a:ln/>
        </p:spPr>
        <p:txBody>
          <a:bodyPr/>
          <a:lstStyle>
            <a:lvl1pPr>
              <a:defRPr/>
            </a:lvl1pPr>
          </a:lstStyle>
          <a:p>
            <a:pPr>
              <a:defRPr/>
            </a:pPr>
            <a:fld id="{2B0EA9DF-73B6-457E-B3DB-22E4C8CC8EA9}" type="slidenum">
              <a:rPr lang="de-DE"/>
              <a:pPr>
                <a:defRPr/>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000" y="751970"/>
            <a:ext cx="7956000" cy="381600"/>
          </a:xfrm>
        </p:spPr>
        <p:txBody>
          <a:bodyPr anchor="b"/>
          <a:lstStyle>
            <a:lvl1pPr algn="l">
              <a:defRPr sz="2000" b="1"/>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1792288" y="1365337"/>
            <a:ext cx="5486400" cy="38580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2"/>
          <p:cNvSpPr>
            <a:spLocks noGrp="1" noChangeArrowheads="1"/>
          </p:cNvSpPr>
          <p:nvPr>
            <p:ph type="sldNum" sz="quarter" idx="10"/>
          </p:nvPr>
        </p:nvSpPr>
        <p:spPr>
          <a:ln/>
        </p:spPr>
        <p:txBody>
          <a:bodyPr/>
          <a:lstStyle>
            <a:lvl1pPr>
              <a:defRPr/>
            </a:lvl1pPr>
          </a:lstStyle>
          <a:p>
            <a:pPr>
              <a:defRPr/>
            </a:pPr>
            <a:fld id="{9BF836F2-82C4-4E9A-A861-986DD321A213}" type="slidenum">
              <a:rPr lang="de-DE"/>
              <a:pPr>
                <a:defRPr/>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2"/>
          <p:cNvSpPr>
            <a:spLocks noChangeArrowheads="1"/>
          </p:cNvSpPr>
          <p:nvPr/>
        </p:nvSpPr>
        <p:spPr bwMode="auto">
          <a:xfrm>
            <a:off x="0" y="722313"/>
            <a:ext cx="9144000" cy="419100"/>
          </a:xfrm>
          <a:prstGeom prst="rect">
            <a:avLst/>
          </a:prstGeom>
          <a:solidFill>
            <a:srgbClr val="CECFCB"/>
          </a:solidFill>
          <a:ln w="9525">
            <a:noFill/>
            <a:miter lim="800000"/>
            <a:headEnd/>
            <a:tailEnd/>
          </a:ln>
          <a:effectLst/>
        </p:spPr>
        <p:txBody>
          <a:bodyPr wrap="none" anchor="ctr"/>
          <a:lstStyle/>
          <a:p>
            <a:endParaRPr lang="de-DE" dirty="0"/>
          </a:p>
        </p:txBody>
      </p:sp>
      <p:sp>
        <p:nvSpPr>
          <p:cNvPr id="15" name="Rectangle 21"/>
          <p:cNvSpPr>
            <a:spLocks noChangeArrowheads="1"/>
          </p:cNvSpPr>
          <p:nvPr/>
        </p:nvSpPr>
        <p:spPr bwMode="auto">
          <a:xfrm>
            <a:off x="0" y="6715125"/>
            <a:ext cx="9144000" cy="152400"/>
          </a:xfrm>
          <a:prstGeom prst="rect">
            <a:avLst/>
          </a:prstGeom>
          <a:solidFill>
            <a:srgbClr val="CECFCB"/>
          </a:solidFill>
          <a:ln w="9525">
            <a:noFill/>
            <a:miter lim="800000"/>
            <a:headEnd/>
            <a:tailEnd/>
          </a:ln>
          <a:effectLst/>
        </p:spPr>
        <p:txBody>
          <a:bodyPr wrap="none" anchor="ctr"/>
          <a:lstStyle/>
          <a:p>
            <a:pPr algn="ctr"/>
            <a:endParaRPr lang="de-DE" b="1" dirty="0">
              <a:latin typeface="Times" pitchFamily="28" charset="0"/>
            </a:endParaRPr>
          </a:p>
        </p:txBody>
      </p:sp>
      <p:sp>
        <p:nvSpPr>
          <p:cNvPr id="17" name="Rectangle 23"/>
          <p:cNvSpPr>
            <a:spLocks noChangeArrowheads="1"/>
          </p:cNvSpPr>
          <p:nvPr/>
        </p:nvSpPr>
        <p:spPr bwMode="auto">
          <a:xfrm>
            <a:off x="779463" y="630238"/>
            <a:ext cx="2093912" cy="119062"/>
          </a:xfrm>
          <a:prstGeom prst="rect">
            <a:avLst/>
          </a:prstGeom>
          <a:solidFill>
            <a:srgbClr val="CECFCB"/>
          </a:solidFill>
          <a:ln w="9525">
            <a:noFill/>
            <a:miter lim="800000"/>
            <a:headEnd/>
            <a:tailEnd/>
          </a:ln>
          <a:effectLst/>
        </p:spPr>
        <p:txBody>
          <a:bodyPr wrap="none" anchor="ctr"/>
          <a:lstStyle/>
          <a:p>
            <a:endParaRPr lang="de-DE" dirty="0"/>
          </a:p>
        </p:txBody>
      </p:sp>
      <p:sp>
        <p:nvSpPr>
          <p:cNvPr id="18" name="Rectangle 25"/>
          <p:cNvSpPr>
            <a:spLocks noChangeArrowheads="1"/>
          </p:cNvSpPr>
          <p:nvPr/>
        </p:nvSpPr>
        <p:spPr bwMode="auto">
          <a:xfrm>
            <a:off x="779463" y="6621463"/>
            <a:ext cx="2093912" cy="119062"/>
          </a:xfrm>
          <a:prstGeom prst="rect">
            <a:avLst/>
          </a:prstGeom>
          <a:solidFill>
            <a:srgbClr val="CECFCB"/>
          </a:solidFill>
          <a:ln w="9525">
            <a:noFill/>
            <a:miter lim="800000"/>
            <a:headEnd/>
            <a:tailEnd/>
          </a:ln>
          <a:effectLst/>
        </p:spPr>
        <p:txBody>
          <a:bodyPr wrap="none" anchor="ctr"/>
          <a:lstStyle/>
          <a:p>
            <a:endParaRPr lang="de-DE" dirty="0"/>
          </a:p>
        </p:txBody>
      </p:sp>
      <p:sp>
        <p:nvSpPr>
          <p:cNvPr id="2" name="Rectangle 14"/>
          <p:cNvSpPr>
            <a:spLocks noGrp="1" noChangeArrowheads="1"/>
          </p:cNvSpPr>
          <p:nvPr>
            <p:ph type="body" idx="1"/>
          </p:nvPr>
        </p:nvSpPr>
        <p:spPr bwMode="auto">
          <a:xfrm>
            <a:off x="471340" y="1335088"/>
            <a:ext cx="8291660" cy="5202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3" name="Rectangle 15"/>
          <p:cNvSpPr>
            <a:spLocks noGrp="1" noChangeArrowheads="1"/>
          </p:cNvSpPr>
          <p:nvPr>
            <p:ph type="title"/>
          </p:nvPr>
        </p:nvSpPr>
        <p:spPr bwMode="auto">
          <a:xfrm>
            <a:off x="756000" y="751642"/>
            <a:ext cx="7948861" cy="3894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4" name="Rectangle 12"/>
          <p:cNvSpPr>
            <a:spLocks noGrp="1" noChangeArrowheads="1"/>
          </p:cNvSpPr>
          <p:nvPr>
            <p:ph type="sldNum" sz="quarter" idx="4"/>
          </p:nvPr>
        </p:nvSpPr>
        <p:spPr bwMode="auto">
          <a:xfrm>
            <a:off x="6680200" y="6469063"/>
            <a:ext cx="2025650" cy="392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254F"/>
                </a:solidFill>
              </a:defRPr>
            </a:lvl1pPr>
          </a:lstStyle>
          <a:p>
            <a:pPr>
              <a:defRPr/>
            </a:pPr>
            <a:fld id="{94855645-9EB6-444C-B15B-A1343CB578C9}" type="slidenum">
              <a:rPr lang="de-DE"/>
              <a:pPr>
                <a:defRPr/>
              </a:pPr>
              <a:t>‹Nr.›</a:t>
            </a:fld>
            <a:endParaRPr lang="de-DE" dirty="0"/>
          </a:p>
        </p:txBody>
      </p:sp>
      <p:pic>
        <p:nvPicPr>
          <p:cNvPr id="5" name="Picture 12"/>
          <p:cNvPicPr>
            <a:picLocks noChangeAspect="1" noChangeArrowheads="1"/>
          </p:cNvPicPr>
          <p:nvPr/>
        </p:nvPicPr>
        <p:blipFill>
          <a:blip r:embed="rId12" cstate="print">
            <a:clrChange>
              <a:clrFrom>
                <a:srgbClr val="C6C6C6"/>
              </a:clrFrom>
              <a:clrTo>
                <a:srgbClr val="C6C6C6">
                  <a:alpha val="0"/>
                </a:srgbClr>
              </a:clrTo>
            </a:clrChange>
          </a:blip>
          <a:srcRect/>
          <a:stretch>
            <a:fillRect/>
          </a:stretch>
        </p:blipFill>
        <p:spPr bwMode="auto">
          <a:xfrm>
            <a:off x="781049" y="42863"/>
            <a:ext cx="2095200" cy="551619"/>
          </a:xfrm>
          <a:prstGeom prst="rect">
            <a:avLst/>
          </a:prstGeom>
          <a:noFill/>
          <a:ln w="9525">
            <a:noFill/>
            <a:miter lim="800000"/>
            <a:headEnd/>
            <a:tailEnd/>
          </a:ln>
        </p:spPr>
      </p:pic>
      <p:sp>
        <p:nvSpPr>
          <p:cNvPr id="20493" name="Text Box 13"/>
          <p:cNvSpPr txBox="1">
            <a:spLocks noChangeArrowheads="1"/>
          </p:cNvSpPr>
          <p:nvPr/>
        </p:nvSpPr>
        <p:spPr bwMode="auto">
          <a:xfrm>
            <a:off x="7242596" y="322851"/>
            <a:ext cx="1672253" cy="387798"/>
          </a:xfrm>
          <a:prstGeom prst="rect">
            <a:avLst/>
          </a:prstGeom>
          <a:noFill/>
          <a:ln w="9525">
            <a:noFill/>
            <a:miter lim="800000"/>
            <a:headEnd/>
            <a:tailEnd/>
          </a:ln>
          <a:effectLst/>
        </p:spPr>
        <p:txBody>
          <a:bodyPr wrap="none">
            <a:spAutoFit/>
          </a:bodyPr>
          <a:lstStyle/>
          <a:p>
            <a:pPr algn="l">
              <a:lnSpc>
                <a:spcPct val="80000"/>
              </a:lnSpc>
              <a:defRPr/>
            </a:pPr>
            <a:r>
              <a:rPr lang="de-DE" sz="1200" b="1" dirty="0" smtClean="0">
                <a:solidFill>
                  <a:srgbClr val="00254F"/>
                </a:solidFill>
              </a:rPr>
              <a:t>Andreas Brennecke</a:t>
            </a:r>
            <a:br>
              <a:rPr lang="de-DE" sz="1200" b="1" dirty="0" smtClean="0">
                <a:solidFill>
                  <a:srgbClr val="00254F"/>
                </a:solidFill>
              </a:rPr>
            </a:br>
            <a:r>
              <a:rPr lang="de-DE" sz="1200" b="1" dirty="0" smtClean="0">
                <a:solidFill>
                  <a:srgbClr val="00254F"/>
                </a:solidFill>
              </a:rPr>
              <a:t>Datenschutzbeauftragter</a:t>
            </a:r>
            <a:endParaRPr lang="de-DE" sz="1200" b="1" dirty="0">
              <a:solidFill>
                <a:srgbClr val="00254F"/>
              </a:solidFill>
            </a:endParaRPr>
          </a:p>
        </p:txBody>
      </p:sp>
      <p:pic>
        <p:nvPicPr>
          <p:cNvPr id="12" name="Picture 25" descr="Unbenannt-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5625" y="835025"/>
            <a:ext cx="223838" cy="2143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4" r:id="rId10"/>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000" b="1">
          <a:solidFill>
            <a:srgbClr val="00254F"/>
          </a:solidFill>
          <a:latin typeface="+mj-lt"/>
          <a:ea typeface="+mj-ea"/>
          <a:cs typeface="+mj-cs"/>
        </a:defRPr>
      </a:lvl1pPr>
      <a:lvl2pPr algn="l" rtl="0" eaLnBrk="0" fontAlgn="base" hangingPunct="0">
        <a:spcBef>
          <a:spcPct val="0"/>
        </a:spcBef>
        <a:spcAft>
          <a:spcPct val="0"/>
        </a:spcAft>
        <a:defRPr sz="2000" b="1">
          <a:solidFill>
            <a:schemeClr val="bg1"/>
          </a:solidFill>
          <a:latin typeface="Arial Narrow" pitchFamily="34" charset="0"/>
          <a:ea typeface="Arial Unicode MS" pitchFamily="34" charset="-128"/>
          <a:cs typeface="Arial Unicode MS" pitchFamily="34" charset="-128"/>
        </a:defRPr>
      </a:lvl2pPr>
      <a:lvl3pPr algn="l" rtl="0" eaLnBrk="0" fontAlgn="base" hangingPunct="0">
        <a:spcBef>
          <a:spcPct val="0"/>
        </a:spcBef>
        <a:spcAft>
          <a:spcPct val="0"/>
        </a:spcAft>
        <a:defRPr sz="2000" b="1">
          <a:solidFill>
            <a:schemeClr val="bg1"/>
          </a:solidFill>
          <a:latin typeface="Arial Narrow" pitchFamily="34" charset="0"/>
          <a:ea typeface="Arial Unicode MS" pitchFamily="34" charset="-128"/>
          <a:cs typeface="Arial Unicode MS" pitchFamily="34" charset="-128"/>
        </a:defRPr>
      </a:lvl3pPr>
      <a:lvl4pPr algn="l" rtl="0" eaLnBrk="0" fontAlgn="base" hangingPunct="0">
        <a:spcBef>
          <a:spcPct val="0"/>
        </a:spcBef>
        <a:spcAft>
          <a:spcPct val="0"/>
        </a:spcAft>
        <a:defRPr sz="2000" b="1">
          <a:solidFill>
            <a:schemeClr val="bg1"/>
          </a:solidFill>
          <a:latin typeface="Arial Narrow" pitchFamily="34" charset="0"/>
          <a:ea typeface="Arial Unicode MS" pitchFamily="34" charset="-128"/>
          <a:cs typeface="Arial Unicode MS" pitchFamily="34" charset="-128"/>
        </a:defRPr>
      </a:lvl4pPr>
      <a:lvl5pPr algn="l" rtl="0" eaLnBrk="0" fontAlgn="base" hangingPunct="0">
        <a:spcBef>
          <a:spcPct val="0"/>
        </a:spcBef>
        <a:spcAft>
          <a:spcPct val="0"/>
        </a:spcAft>
        <a:defRPr sz="2000" b="1">
          <a:solidFill>
            <a:schemeClr val="bg1"/>
          </a:solidFill>
          <a:latin typeface="Arial Narrow" pitchFamily="34" charset="0"/>
          <a:ea typeface="Arial Unicode MS" pitchFamily="34" charset="-128"/>
          <a:cs typeface="Arial Unicode MS" pitchFamily="34" charset="-128"/>
        </a:defRPr>
      </a:lvl5pPr>
      <a:lvl6pPr marL="457200" algn="l" rtl="0" fontAlgn="base">
        <a:spcBef>
          <a:spcPct val="0"/>
        </a:spcBef>
        <a:spcAft>
          <a:spcPct val="0"/>
        </a:spcAft>
        <a:defRPr sz="2000" b="1">
          <a:solidFill>
            <a:schemeClr val="bg1"/>
          </a:solidFill>
          <a:latin typeface="Arial Narrow" pitchFamily="34" charset="0"/>
          <a:ea typeface="Arial Unicode MS" pitchFamily="34" charset="-128"/>
          <a:cs typeface="Arial Unicode MS" pitchFamily="34" charset="-128"/>
        </a:defRPr>
      </a:lvl6pPr>
      <a:lvl7pPr marL="914400" algn="l" rtl="0" fontAlgn="base">
        <a:spcBef>
          <a:spcPct val="0"/>
        </a:spcBef>
        <a:spcAft>
          <a:spcPct val="0"/>
        </a:spcAft>
        <a:defRPr sz="2000" b="1">
          <a:solidFill>
            <a:schemeClr val="bg1"/>
          </a:solidFill>
          <a:latin typeface="Arial Narrow" pitchFamily="34" charset="0"/>
          <a:ea typeface="Arial Unicode MS" pitchFamily="34" charset="-128"/>
          <a:cs typeface="Arial Unicode MS" pitchFamily="34" charset="-128"/>
        </a:defRPr>
      </a:lvl7pPr>
      <a:lvl8pPr marL="1371600" algn="l" rtl="0" fontAlgn="base">
        <a:spcBef>
          <a:spcPct val="0"/>
        </a:spcBef>
        <a:spcAft>
          <a:spcPct val="0"/>
        </a:spcAft>
        <a:defRPr sz="2000" b="1">
          <a:solidFill>
            <a:schemeClr val="bg1"/>
          </a:solidFill>
          <a:latin typeface="Arial Narrow" pitchFamily="34" charset="0"/>
          <a:ea typeface="Arial Unicode MS" pitchFamily="34" charset="-128"/>
          <a:cs typeface="Arial Unicode MS" pitchFamily="34" charset="-128"/>
        </a:defRPr>
      </a:lvl8pPr>
      <a:lvl9pPr marL="1828800" algn="l" rtl="0" fontAlgn="base">
        <a:spcBef>
          <a:spcPct val="0"/>
        </a:spcBef>
        <a:spcAft>
          <a:spcPct val="0"/>
        </a:spcAft>
        <a:defRPr sz="2000" b="1">
          <a:solidFill>
            <a:schemeClr val="bg1"/>
          </a:solidFill>
          <a:latin typeface="Arial Narrow" pitchFamily="34"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lr>
          <a:srgbClr val="000066"/>
        </a:buClr>
        <a:buFontTx/>
        <a:buBlip>
          <a:blip r:embed="rId14"/>
        </a:buBlip>
        <a:defRPr sz="2400">
          <a:solidFill>
            <a:srgbClr val="00254F"/>
          </a:solidFill>
          <a:latin typeface="+mn-lt"/>
          <a:ea typeface="+mn-ea"/>
          <a:cs typeface="+mn-cs"/>
        </a:defRPr>
      </a:lvl1pPr>
      <a:lvl2pPr marL="742950" indent="-285750" algn="l" rtl="0" eaLnBrk="0" fontAlgn="base" hangingPunct="0">
        <a:spcBef>
          <a:spcPct val="20000"/>
        </a:spcBef>
        <a:spcAft>
          <a:spcPct val="0"/>
        </a:spcAft>
        <a:buClr>
          <a:srgbClr val="000066"/>
        </a:buClr>
        <a:buFontTx/>
        <a:buBlip>
          <a:blip r:embed="rId15"/>
        </a:buBlip>
        <a:defRPr sz="2000">
          <a:solidFill>
            <a:srgbClr val="00254F"/>
          </a:solidFill>
          <a:latin typeface="+mn-lt"/>
          <a:ea typeface="+mn-ea"/>
          <a:cs typeface="+mn-cs"/>
        </a:defRPr>
      </a:lvl2pPr>
      <a:lvl3pPr marL="1143000" indent="-228600" algn="l" rtl="0" eaLnBrk="0" fontAlgn="base" hangingPunct="0">
        <a:spcBef>
          <a:spcPct val="20000"/>
        </a:spcBef>
        <a:spcAft>
          <a:spcPct val="0"/>
        </a:spcAft>
        <a:buClr>
          <a:srgbClr val="000066"/>
        </a:buClr>
        <a:buFontTx/>
        <a:buBlip>
          <a:blip r:embed="rId14"/>
        </a:buBlip>
        <a:defRPr sz="2000">
          <a:solidFill>
            <a:srgbClr val="00254F"/>
          </a:solidFill>
          <a:latin typeface="+mn-lt"/>
          <a:ea typeface="+mn-ea"/>
          <a:cs typeface="+mn-cs"/>
        </a:defRPr>
      </a:lvl3pPr>
      <a:lvl4pPr marL="1600200" indent="-228600" algn="l" rtl="0" eaLnBrk="0" fontAlgn="base" hangingPunct="0">
        <a:spcBef>
          <a:spcPct val="20000"/>
        </a:spcBef>
        <a:spcAft>
          <a:spcPct val="0"/>
        </a:spcAft>
        <a:buClr>
          <a:srgbClr val="000066"/>
        </a:buClr>
        <a:buFontTx/>
        <a:buBlip>
          <a:blip r:embed="rId14"/>
        </a:buBlip>
        <a:defRPr sz="2000">
          <a:solidFill>
            <a:srgbClr val="00254F"/>
          </a:solidFill>
          <a:latin typeface="+mn-lt"/>
          <a:ea typeface="+mn-ea"/>
          <a:cs typeface="+mn-cs"/>
        </a:defRPr>
      </a:lvl4pPr>
      <a:lvl5pPr marL="2057400" indent="-228600" algn="l" rtl="0" eaLnBrk="0" fontAlgn="base" hangingPunct="0">
        <a:spcBef>
          <a:spcPct val="20000"/>
        </a:spcBef>
        <a:spcAft>
          <a:spcPct val="0"/>
        </a:spcAft>
        <a:buClr>
          <a:srgbClr val="000066"/>
        </a:buClr>
        <a:buFontTx/>
        <a:buBlip>
          <a:blip r:embed="rId14"/>
        </a:buBlip>
        <a:defRPr sz="2000">
          <a:solidFill>
            <a:srgbClr val="00254F"/>
          </a:solidFill>
          <a:latin typeface="+mn-lt"/>
          <a:ea typeface="+mn-ea"/>
          <a:cs typeface="+mn-cs"/>
        </a:defRPr>
      </a:lvl5pPr>
      <a:lvl6pPr marL="2514600" indent="-228600" algn="l" rtl="0" fontAlgn="base">
        <a:spcBef>
          <a:spcPct val="20000"/>
        </a:spcBef>
        <a:spcAft>
          <a:spcPct val="0"/>
        </a:spcAft>
        <a:buClr>
          <a:srgbClr val="000066"/>
        </a:buClr>
        <a:buFont typeface="Wingdings" pitchFamily="2" charset="2"/>
        <a:buChar char="§"/>
        <a:defRPr sz="2000">
          <a:solidFill>
            <a:srgbClr val="00254F"/>
          </a:solidFill>
          <a:latin typeface="+mn-lt"/>
          <a:ea typeface="+mn-ea"/>
          <a:cs typeface="+mn-cs"/>
        </a:defRPr>
      </a:lvl6pPr>
      <a:lvl7pPr marL="2971800" indent="-228600" algn="l" rtl="0" fontAlgn="base">
        <a:spcBef>
          <a:spcPct val="20000"/>
        </a:spcBef>
        <a:spcAft>
          <a:spcPct val="0"/>
        </a:spcAft>
        <a:buClr>
          <a:srgbClr val="000066"/>
        </a:buClr>
        <a:buFont typeface="Wingdings" pitchFamily="2" charset="2"/>
        <a:buChar char="§"/>
        <a:defRPr sz="2000">
          <a:solidFill>
            <a:srgbClr val="00254F"/>
          </a:solidFill>
          <a:latin typeface="+mn-lt"/>
          <a:ea typeface="+mn-ea"/>
          <a:cs typeface="+mn-cs"/>
        </a:defRPr>
      </a:lvl7pPr>
      <a:lvl8pPr marL="3429000" indent="-228600" algn="l" rtl="0" fontAlgn="base">
        <a:spcBef>
          <a:spcPct val="20000"/>
        </a:spcBef>
        <a:spcAft>
          <a:spcPct val="0"/>
        </a:spcAft>
        <a:buClr>
          <a:srgbClr val="000066"/>
        </a:buClr>
        <a:buFont typeface="Wingdings" pitchFamily="2" charset="2"/>
        <a:buChar char="§"/>
        <a:defRPr sz="2000">
          <a:solidFill>
            <a:srgbClr val="00254F"/>
          </a:solidFill>
          <a:latin typeface="+mn-lt"/>
          <a:ea typeface="+mn-ea"/>
          <a:cs typeface="+mn-cs"/>
        </a:defRPr>
      </a:lvl8pPr>
      <a:lvl9pPr marL="3886200" indent="-228600" algn="l" rtl="0" fontAlgn="base">
        <a:spcBef>
          <a:spcPct val="20000"/>
        </a:spcBef>
        <a:spcAft>
          <a:spcPct val="0"/>
        </a:spcAft>
        <a:buClr>
          <a:srgbClr val="000066"/>
        </a:buClr>
        <a:buFont typeface="Wingdings" pitchFamily="2" charset="2"/>
        <a:buChar char="§"/>
        <a:defRPr sz="2000">
          <a:solidFill>
            <a:srgbClr val="00254F"/>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ctrTitle"/>
          </p:nvPr>
        </p:nvSpPr>
        <p:spPr>
          <a:xfrm>
            <a:off x="609600" y="2099188"/>
            <a:ext cx="4356100" cy="2576984"/>
          </a:xfrm>
        </p:spPr>
        <p:txBody>
          <a:bodyPr/>
          <a:lstStyle/>
          <a:p>
            <a:pPr algn="ctr" eaLnBrk="1" hangingPunct="1"/>
            <a:r>
              <a:rPr lang="de-DE" dirty="0" smtClean="0"/>
              <a:t/>
            </a:r>
            <a:br>
              <a:rPr lang="de-DE" dirty="0" smtClean="0"/>
            </a:br>
            <a:r>
              <a:rPr lang="de-DE" dirty="0"/>
              <a:t>Datenschutz </a:t>
            </a:r>
            <a:r>
              <a:rPr lang="de-DE" dirty="0" smtClean="0"/>
              <a:t>in der </a:t>
            </a:r>
            <a:br>
              <a:rPr lang="de-DE" dirty="0" smtClean="0"/>
            </a:br>
            <a:r>
              <a:rPr lang="de-DE" dirty="0" smtClean="0"/>
              <a:t>Wissenschaft / </a:t>
            </a:r>
            <a:br>
              <a:rPr lang="de-DE" dirty="0" smtClean="0"/>
            </a:br>
            <a:r>
              <a:rPr lang="de-DE" dirty="0" smtClean="0"/>
              <a:t>akademischen Forschung</a:t>
            </a:r>
            <a:br>
              <a:rPr lang="de-DE" dirty="0" smtClean="0"/>
            </a:br>
            <a:r>
              <a:rPr lang="de-DE" dirty="0" smtClean="0"/>
              <a:t/>
            </a:r>
            <a:br>
              <a:rPr lang="de-DE" dirty="0" smtClean="0"/>
            </a:br>
            <a:r>
              <a:rPr lang="de-DE" dirty="0" smtClean="0"/>
              <a:t>4. September 2019</a:t>
            </a:r>
            <a:r>
              <a:rPr lang="de-DE" dirty="0"/>
              <a:t/>
            </a:r>
            <a:br>
              <a:rPr lang="de-DE" dirty="0"/>
            </a:br>
            <a:endParaRPr lang="de-DE" dirty="0" smtClean="0"/>
          </a:p>
        </p:txBody>
      </p:sp>
      <p:sp>
        <p:nvSpPr>
          <p:cNvPr id="3075" name="Rectangle 10"/>
          <p:cNvSpPr>
            <a:spLocks noGrp="1" noChangeArrowheads="1"/>
          </p:cNvSpPr>
          <p:nvPr>
            <p:ph type="subTitle" idx="1"/>
          </p:nvPr>
        </p:nvSpPr>
        <p:spPr>
          <a:xfrm>
            <a:off x="809528" y="4791919"/>
            <a:ext cx="3975099" cy="1518569"/>
          </a:xfrm>
        </p:spPr>
        <p:txBody>
          <a:bodyPr/>
          <a:lstStyle/>
          <a:p>
            <a:pPr algn="ctr" eaLnBrk="1" hangingPunct="1"/>
            <a:r>
              <a:rPr lang="de-DE" dirty="0" smtClean="0"/>
              <a:t>Andreas Brennecke</a:t>
            </a:r>
            <a:br>
              <a:rPr lang="de-DE" dirty="0" smtClean="0"/>
            </a:br>
            <a:r>
              <a:rPr lang="de-DE" dirty="0" smtClean="0"/>
              <a:t>Datenschutzbeauftragter</a:t>
            </a:r>
            <a:br>
              <a:rPr lang="de-DE" dirty="0" smtClean="0"/>
            </a:br>
            <a:r>
              <a:rPr lang="de-DE" dirty="0" smtClean="0"/>
              <a:t>der Universität Paderborn</a:t>
            </a:r>
          </a:p>
          <a:p>
            <a:pPr algn="ctr" eaLnBrk="1" hangingPunct="1"/>
            <a:r>
              <a:rPr lang="de-DE" dirty="0" smtClean="0"/>
              <a:t>E-Mail: brennecke@uni-paderborn.de</a:t>
            </a:r>
          </a:p>
        </p:txBody>
      </p:sp>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402" y="2317891"/>
            <a:ext cx="3988687" cy="393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Mögliche Grundrechtskollision</a:t>
            </a:r>
            <a:endParaRPr lang="de-DE" dirty="0"/>
          </a:p>
        </p:txBody>
      </p:sp>
      <p:sp>
        <p:nvSpPr>
          <p:cNvPr id="3" name="Inhaltsplatzhalter 2"/>
          <p:cNvSpPr>
            <a:spLocks noGrp="1"/>
          </p:cNvSpPr>
          <p:nvPr>
            <p:ph idx="1"/>
          </p:nvPr>
        </p:nvSpPr>
        <p:spPr>
          <a:xfrm>
            <a:off x="461913" y="5184949"/>
            <a:ext cx="8301087" cy="1352376"/>
          </a:xfrm>
        </p:spPr>
        <p:txBody>
          <a:bodyPr/>
          <a:lstStyle/>
          <a:p>
            <a:r>
              <a:rPr lang="de-DE" dirty="0" smtClean="0"/>
              <a:t>Ab</a:t>
            </a:r>
            <a:r>
              <a:rPr lang="de-DE" dirty="0" smtClean="0">
                <a:solidFill>
                  <a:srgbClr val="002060"/>
                </a:solidFill>
              </a:rPr>
              <a:t>wägung zwischen dem Recht auf Forschungsfreiheit und </a:t>
            </a:r>
            <a:r>
              <a:rPr lang="de-DE" dirty="0">
                <a:solidFill>
                  <a:srgbClr val="002060"/>
                </a:solidFill>
              </a:rPr>
              <a:t>dem </a:t>
            </a:r>
            <a:r>
              <a:rPr lang="de-DE" dirty="0" smtClean="0">
                <a:solidFill>
                  <a:srgbClr val="002060"/>
                </a:solidFill>
              </a:rPr>
              <a:t>Recht auf </a:t>
            </a:r>
            <a:r>
              <a:rPr lang="de-DE" dirty="0" smtClean="0"/>
              <a:t>Datenschutz</a:t>
            </a:r>
            <a:r>
              <a:rPr lang="de-DE" dirty="0">
                <a:solidFill>
                  <a:srgbClr val="002060"/>
                </a:solidFill>
              </a:rPr>
              <a:t> </a:t>
            </a:r>
            <a:r>
              <a:rPr lang="de-DE" dirty="0" smtClean="0">
                <a:solidFill>
                  <a:srgbClr val="002060"/>
                </a:solidFill>
              </a:rPr>
              <a:t>/ Informationelle </a:t>
            </a:r>
            <a:r>
              <a:rPr lang="de-DE" dirty="0">
                <a:solidFill>
                  <a:srgbClr val="002060"/>
                </a:solidFill>
              </a:rPr>
              <a:t>Selbstbestimmung </a:t>
            </a:r>
            <a:r>
              <a:rPr lang="de-DE" dirty="0" smtClean="0">
                <a:solidFill>
                  <a:srgbClr val="002060"/>
                </a:solidFill>
              </a:rPr>
              <a:t>erforderlich </a:t>
            </a:r>
            <a:r>
              <a:rPr lang="de-DE" dirty="0" smtClean="0">
                <a:solidFill>
                  <a:srgbClr val="002060"/>
                </a:solidFill>
                <a:sym typeface="Wingdings"/>
              </a:rPr>
              <a:t> </a:t>
            </a:r>
            <a:r>
              <a:rPr lang="de-DE" b="1" dirty="0" smtClean="0">
                <a:solidFill>
                  <a:srgbClr val="0070C0"/>
                </a:solidFill>
              </a:rPr>
              <a:t>Praktische Konkordanz </a:t>
            </a:r>
            <a:r>
              <a:rPr lang="de-DE" dirty="0"/>
              <a:t>(s</a:t>
            </a:r>
            <a:r>
              <a:rPr lang="de-DE" dirty="0" smtClean="0"/>
              <a:t>chonender Ausgleich)</a:t>
            </a:r>
            <a:r>
              <a:rPr lang="de-DE" dirty="0" smtClean="0">
                <a:solidFill>
                  <a:srgbClr val="002060"/>
                </a:solidFill>
              </a:rPr>
              <a:t> </a:t>
            </a:r>
          </a:p>
        </p:txBody>
      </p:sp>
      <p:sp>
        <p:nvSpPr>
          <p:cNvPr id="4" name="Textfeld 3"/>
          <p:cNvSpPr txBox="1"/>
          <p:nvPr/>
        </p:nvSpPr>
        <p:spPr>
          <a:xfrm>
            <a:off x="4966617" y="1089974"/>
            <a:ext cx="4027349" cy="1569660"/>
          </a:xfrm>
          <a:prstGeom prst="rect">
            <a:avLst/>
          </a:prstGeom>
          <a:noFill/>
        </p:spPr>
        <p:txBody>
          <a:bodyPr wrap="square" rtlCol="0">
            <a:spAutoFit/>
          </a:bodyPr>
          <a:lstStyle/>
          <a:p>
            <a:r>
              <a:rPr lang="de-DE" dirty="0" smtClean="0">
                <a:solidFill>
                  <a:srgbClr val="0070C0"/>
                </a:solidFill>
              </a:rPr>
              <a:t>Datenschutz</a:t>
            </a:r>
            <a:endParaRPr lang="de-DE" dirty="0">
              <a:solidFill>
                <a:srgbClr val="0070C0"/>
              </a:solidFill>
            </a:endParaRPr>
          </a:p>
          <a:p>
            <a:r>
              <a:rPr lang="de-DE" dirty="0">
                <a:solidFill>
                  <a:srgbClr val="00254F"/>
                </a:solidFill>
              </a:rPr>
              <a:t>(</a:t>
            </a:r>
            <a:r>
              <a:rPr lang="de-DE" dirty="0">
                <a:solidFill>
                  <a:srgbClr val="002060"/>
                </a:solidFill>
              </a:rPr>
              <a:t>EU-Grundrechte-Charta Art. 8)</a:t>
            </a:r>
            <a:endParaRPr lang="de-DE" dirty="0">
              <a:solidFill>
                <a:srgbClr val="00254F"/>
              </a:solidFill>
            </a:endParaRPr>
          </a:p>
          <a:p>
            <a:r>
              <a:rPr lang="de-DE" dirty="0" smtClean="0">
                <a:solidFill>
                  <a:srgbClr val="0070C0"/>
                </a:solidFill>
              </a:rPr>
              <a:t>Informationelle </a:t>
            </a:r>
            <a:r>
              <a:rPr lang="de-DE" dirty="0">
                <a:solidFill>
                  <a:srgbClr val="0070C0"/>
                </a:solidFill>
              </a:rPr>
              <a:t>Selbstbestimmung </a:t>
            </a:r>
            <a:r>
              <a:rPr lang="de-DE" dirty="0" smtClean="0">
                <a:solidFill>
                  <a:srgbClr val="002060"/>
                </a:solidFill>
              </a:rPr>
              <a:t>(Grundgesetz Art</a:t>
            </a:r>
            <a:r>
              <a:rPr lang="de-DE" dirty="0">
                <a:solidFill>
                  <a:srgbClr val="002060"/>
                </a:solidFill>
              </a:rPr>
              <a:t>. 1+ </a:t>
            </a:r>
            <a:r>
              <a:rPr lang="de-DE" dirty="0" smtClean="0">
                <a:solidFill>
                  <a:srgbClr val="002060"/>
                </a:solidFill>
              </a:rPr>
              <a:t>2)</a:t>
            </a:r>
          </a:p>
        </p:txBody>
      </p:sp>
      <p:sp>
        <p:nvSpPr>
          <p:cNvPr id="5" name="Textfeld 4"/>
          <p:cNvSpPr txBox="1"/>
          <p:nvPr/>
        </p:nvSpPr>
        <p:spPr>
          <a:xfrm>
            <a:off x="115422" y="1610026"/>
            <a:ext cx="3538451" cy="830997"/>
          </a:xfrm>
          <a:prstGeom prst="rect">
            <a:avLst/>
          </a:prstGeom>
          <a:noFill/>
        </p:spPr>
        <p:txBody>
          <a:bodyPr wrap="square" rtlCol="0">
            <a:spAutoFit/>
          </a:bodyPr>
          <a:lstStyle/>
          <a:p>
            <a:r>
              <a:rPr lang="de-DE" dirty="0">
                <a:solidFill>
                  <a:srgbClr val="0070C0"/>
                </a:solidFill>
              </a:rPr>
              <a:t>Forschungsfreiheit</a:t>
            </a:r>
            <a:r>
              <a:rPr lang="de-DE" dirty="0">
                <a:solidFill>
                  <a:srgbClr val="002060"/>
                </a:solidFill>
              </a:rPr>
              <a:t> </a:t>
            </a:r>
            <a:r>
              <a:rPr lang="de-DE" dirty="0" smtClean="0">
                <a:solidFill>
                  <a:srgbClr val="002060"/>
                </a:solidFill>
              </a:rPr>
              <a:t/>
            </a:r>
            <a:br>
              <a:rPr lang="de-DE" dirty="0" smtClean="0">
                <a:solidFill>
                  <a:srgbClr val="002060"/>
                </a:solidFill>
              </a:rPr>
            </a:br>
            <a:r>
              <a:rPr lang="de-DE" dirty="0" smtClean="0">
                <a:solidFill>
                  <a:srgbClr val="002060"/>
                </a:solidFill>
              </a:rPr>
              <a:t>(</a:t>
            </a:r>
            <a:r>
              <a:rPr lang="de-DE" dirty="0">
                <a:solidFill>
                  <a:srgbClr val="002060"/>
                </a:solidFill>
              </a:rPr>
              <a:t>Grundgesetz </a:t>
            </a:r>
            <a:r>
              <a:rPr lang="de-DE" dirty="0" smtClean="0">
                <a:solidFill>
                  <a:srgbClr val="002060"/>
                </a:solidFill>
              </a:rPr>
              <a:t>Art</a:t>
            </a:r>
            <a:r>
              <a:rPr lang="de-DE" dirty="0">
                <a:solidFill>
                  <a:srgbClr val="002060"/>
                </a:solidFill>
              </a:rPr>
              <a:t>. </a:t>
            </a:r>
            <a:r>
              <a:rPr lang="de-DE" dirty="0" smtClean="0">
                <a:solidFill>
                  <a:srgbClr val="002060"/>
                </a:solidFill>
              </a:rPr>
              <a:t>5, Abs</a:t>
            </a:r>
            <a:r>
              <a:rPr lang="de-DE" dirty="0">
                <a:solidFill>
                  <a:srgbClr val="002060"/>
                </a:solidFill>
              </a:rPr>
              <a:t>. </a:t>
            </a:r>
            <a:r>
              <a:rPr lang="de-DE" dirty="0" smtClean="0">
                <a:solidFill>
                  <a:srgbClr val="002060"/>
                </a:solidFill>
              </a:rPr>
              <a:t>3)</a:t>
            </a:r>
            <a:endParaRPr lang="de-DE" dirty="0">
              <a:solidFill>
                <a:srgbClr val="002060"/>
              </a:solidFill>
            </a:endParaRPr>
          </a:p>
        </p:txBody>
      </p:sp>
      <p:sp>
        <p:nvSpPr>
          <p:cNvPr id="7" name="Pfeil nach links und rechts 6"/>
          <p:cNvSpPr/>
          <p:nvPr/>
        </p:nvSpPr>
        <p:spPr bwMode="auto">
          <a:xfrm>
            <a:off x="3653874" y="1761962"/>
            <a:ext cx="1125549" cy="527125"/>
          </a:xfrm>
          <a:prstGeom prst="leftRightArrow">
            <a:avLst/>
          </a:prstGeom>
          <a:solidFill>
            <a:srgbClr val="00254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solidFill>
                <a:srgbClr val="002060"/>
              </a:solidFill>
              <a:effectLst/>
              <a:latin typeface="Arial Narrow" pitchFamily="34" charset="0"/>
              <a:ea typeface="Arial Unicode MS" pitchFamily="34" charset="-128"/>
              <a:cs typeface="Arial Unicode MS" pitchFamily="34" charset="-128"/>
            </a:endParaRPr>
          </a:p>
        </p:txBody>
      </p:sp>
      <p:sp>
        <p:nvSpPr>
          <p:cNvPr id="8" name="Textfeld 7"/>
          <p:cNvSpPr txBox="1"/>
          <p:nvPr/>
        </p:nvSpPr>
        <p:spPr>
          <a:xfrm>
            <a:off x="115422" y="3074792"/>
            <a:ext cx="3612515" cy="1200329"/>
          </a:xfrm>
          <a:prstGeom prst="rect">
            <a:avLst/>
          </a:prstGeom>
          <a:noFill/>
        </p:spPr>
        <p:txBody>
          <a:bodyPr wrap="square" rtlCol="0">
            <a:spAutoFit/>
          </a:bodyPr>
          <a:lstStyle/>
          <a:p>
            <a:r>
              <a:rPr lang="de-DE" dirty="0" smtClean="0">
                <a:solidFill>
                  <a:srgbClr val="002060"/>
                </a:solidFill>
              </a:rPr>
              <a:t>Viele Forschungsvorhaben erfordern die Nutzung personenbezogener Daten</a:t>
            </a:r>
            <a:endParaRPr lang="de-DE" dirty="0">
              <a:solidFill>
                <a:srgbClr val="002060"/>
              </a:solidFill>
            </a:endParaRPr>
          </a:p>
        </p:txBody>
      </p:sp>
      <p:sp>
        <p:nvSpPr>
          <p:cNvPr id="9" name="Textfeld 8"/>
          <p:cNvSpPr txBox="1"/>
          <p:nvPr/>
        </p:nvSpPr>
        <p:spPr>
          <a:xfrm>
            <a:off x="4966617" y="3074792"/>
            <a:ext cx="4027349" cy="1200329"/>
          </a:xfrm>
          <a:prstGeom prst="rect">
            <a:avLst/>
          </a:prstGeom>
          <a:noFill/>
        </p:spPr>
        <p:txBody>
          <a:bodyPr wrap="square" rtlCol="0">
            <a:spAutoFit/>
          </a:bodyPr>
          <a:lstStyle/>
          <a:p>
            <a:r>
              <a:rPr lang="de-DE" dirty="0" smtClean="0">
                <a:solidFill>
                  <a:srgbClr val="002060"/>
                </a:solidFill>
              </a:rPr>
              <a:t>Erhebung und Verarbeitung personenbezogener Daten </a:t>
            </a:r>
            <a:br>
              <a:rPr lang="de-DE" dirty="0" smtClean="0">
                <a:solidFill>
                  <a:srgbClr val="002060"/>
                </a:solidFill>
              </a:rPr>
            </a:br>
            <a:r>
              <a:rPr lang="de-DE" dirty="0" smtClean="0">
                <a:solidFill>
                  <a:srgbClr val="002060"/>
                </a:solidFill>
              </a:rPr>
              <a:t>ist ein Grundrechtseingriff</a:t>
            </a:r>
            <a:endParaRPr lang="de-DE" dirty="0">
              <a:solidFill>
                <a:srgbClr val="002060"/>
              </a:solidFill>
            </a:endParaRPr>
          </a:p>
        </p:txBody>
      </p:sp>
      <p:sp>
        <p:nvSpPr>
          <p:cNvPr id="10" name="Textfeld 9"/>
          <p:cNvSpPr txBox="1"/>
          <p:nvPr/>
        </p:nvSpPr>
        <p:spPr>
          <a:xfrm>
            <a:off x="2202973" y="4369915"/>
            <a:ext cx="4378697" cy="830997"/>
          </a:xfrm>
          <a:prstGeom prst="rect">
            <a:avLst/>
          </a:prstGeom>
          <a:noFill/>
        </p:spPr>
        <p:txBody>
          <a:bodyPr wrap="square" rtlCol="0">
            <a:spAutoFit/>
          </a:bodyPr>
          <a:lstStyle/>
          <a:p>
            <a:r>
              <a:rPr lang="de-DE" dirty="0" smtClean="0">
                <a:solidFill>
                  <a:srgbClr val="0070C0"/>
                </a:solidFill>
              </a:rPr>
              <a:t>Mögliche Kollision der Grundrechte / Grenzen der Forschungsfreiheit</a:t>
            </a:r>
            <a:endParaRPr lang="de-DE" dirty="0">
              <a:solidFill>
                <a:srgbClr val="0070C0"/>
              </a:solidFill>
            </a:endParaRPr>
          </a:p>
        </p:txBody>
      </p:sp>
      <p:sp>
        <p:nvSpPr>
          <p:cNvPr id="11" name="Pfeil nach rechts 10"/>
          <p:cNvSpPr/>
          <p:nvPr/>
        </p:nvSpPr>
        <p:spPr bwMode="auto">
          <a:xfrm rot="5400000">
            <a:off x="1689695" y="2460908"/>
            <a:ext cx="516700" cy="509856"/>
          </a:xfrm>
          <a:prstGeom prst="rightArrow">
            <a:avLst/>
          </a:prstGeom>
          <a:solidFill>
            <a:srgbClr val="00254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2" name="Pfeil nach rechts 11"/>
          <p:cNvSpPr/>
          <p:nvPr/>
        </p:nvSpPr>
        <p:spPr bwMode="auto">
          <a:xfrm rot="5400000">
            <a:off x="6721941" y="2632381"/>
            <a:ext cx="516700" cy="509856"/>
          </a:xfrm>
          <a:prstGeom prst="rightArrow">
            <a:avLst/>
          </a:prstGeom>
          <a:solidFill>
            <a:srgbClr val="00254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3" name="Gewitterblitz 12"/>
          <p:cNvSpPr/>
          <p:nvPr/>
        </p:nvSpPr>
        <p:spPr bwMode="auto">
          <a:xfrm>
            <a:off x="3890072" y="3565458"/>
            <a:ext cx="914400" cy="914400"/>
          </a:xfrm>
          <a:prstGeom prst="lightningBolt">
            <a:avLst/>
          </a:prstGeom>
          <a:solidFill>
            <a:srgbClr val="00254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6011158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Rechtliche Privilegierung </a:t>
            </a:r>
            <a:r>
              <a:rPr lang="de-DE" dirty="0"/>
              <a:t>der </a:t>
            </a:r>
            <a:r>
              <a:rPr lang="de-DE" dirty="0" smtClean="0"/>
              <a:t>wissenschaftlichen / historischen Forschung</a:t>
            </a:r>
            <a:endParaRPr lang="de-DE" dirty="0"/>
          </a:p>
        </p:txBody>
      </p:sp>
      <p:sp>
        <p:nvSpPr>
          <p:cNvPr id="3" name="Inhaltsplatzhalter 2"/>
          <p:cNvSpPr>
            <a:spLocks noGrp="1"/>
          </p:cNvSpPr>
          <p:nvPr>
            <p:ph idx="1"/>
          </p:nvPr>
        </p:nvSpPr>
        <p:spPr>
          <a:xfrm>
            <a:off x="461912" y="1335088"/>
            <a:ext cx="8607659" cy="5202237"/>
          </a:xfrm>
        </p:spPr>
        <p:txBody>
          <a:bodyPr/>
          <a:lstStyle/>
          <a:p>
            <a:pPr marL="0" indent="0">
              <a:buNone/>
            </a:pPr>
            <a:r>
              <a:rPr lang="de-DE" dirty="0" smtClean="0"/>
              <a:t>Gesetzgeber schafft für den Bereich Forschung Regelungen, </a:t>
            </a:r>
            <a:r>
              <a:rPr lang="de-DE" dirty="0"/>
              <a:t>um </a:t>
            </a:r>
            <a:r>
              <a:rPr lang="de-DE" dirty="0" smtClean="0"/>
              <a:t>sowohl Forschungsfreiheit als auch Datenschutz weitgehend </a:t>
            </a:r>
            <a:r>
              <a:rPr lang="de-DE" dirty="0"/>
              <a:t>zu </a:t>
            </a:r>
            <a:r>
              <a:rPr lang="de-DE" dirty="0" smtClean="0"/>
              <a:t>realisieren:</a:t>
            </a:r>
            <a:endParaRPr lang="de-DE" dirty="0"/>
          </a:p>
          <a:p>
            <a:r>
              <a:rPr lang="de-DE" dirty="0" smtClean="0">
                <a:solidFill>
                  <a:srgbClr val="0070C0"/>
                </a:solidFill>
              </a:rPr>
              <a:t>Spezifische Regelungen </a:t>
            </a:r>
            <a:r>
              <a:rPr lang="de-DE" dirty="0" smtClean="0">
                <a:solidFill>
                  <a:schemeClr val="tx1"/>
                </a:solidFill>
              </a:rPr>
              <a:t>in Gesetze</a:t>
            </a:r>
            <a:r>
              <a:rPr lang="de-DE" dirty="0">
                <a:solidFill>
                  <a:schemeClr val="tx1"/>
                </a:solidFill>
              </a:rPr>
              <a:t>n</a:t>
            </a:r>
            <a:r>
              <a:rPr lang="de-DE" dirty="0" smtClean="0"/>
              <a:t>, bspw</a:t>
            </a:r>
            <a:r>
              <a:rPr lang="de-DE" dirty="0"/>
              <a:t>. </a:t>
            </a:r>
            <a:r>
              <a:rPr lang="de-DE" dirty="0" smtClean="0"/>
              <a:t>Krebsregistergesetz</a:t>
            </a:r>
            <a:r>
              <a:rPr lang="de-DE" dirty="0"/>
              <a:t>, </a:t>
            </a:r>
            <a:r>
              <a:rPr lang="de-DE" dirty="0" smtClean="0"/>
              <a:t/>
            </a:r>
            <a:br>
              <a:rPr lang="de-DE" dirty="0" smtClean="0"/>
            </a:br>
            <a:r>
              <a:rPr lang="de-DE" dirty="0" smtClean="0"/>
              <a:t>Stasi-Unterlagen-Gesetz, Archivgesetze, Sozialgesetzbuch X, …)</a:t>
            </a:r>
          </a:p>
          <a:p>
            <a:r>
              <a:rPr lang="de-DE" dirty="0" smtClean="0">
                <a:solidFill>
                  <a:srgbClr val="0070C0"/>
                </a:solidFill>
              </a:rPr>
              <a:t>Allgemeine Regelungen </a:t>
            </a:r>
            <a:r>
              <a:rPr lang="de-DE" dirty="0">
                <a:solidFill>
                  <a:schemeClr val="tx1"/>
                </a:solidFill>
              </a:rPr>
              <a:t>in den Datenschutzgesetzen </a:t>
            </a:r>
            <a:r>
              <a:rPr lang="de-DE" dirty="0" smtClean="0">
                <a:solidFill>
                  <a:srgbClr val="0070C0"/>
                </a:solidFill>
              </a:rPr>
              <a:t/>
            </a:r>
            <a:br>
              <a:rPr lang="de-DE" dirty="0" smtClean="0">
                <a:solidFill>
                  <a:srgbClr val="0070C0"/>
                </a:solidFill>
              </a:rPr>
            </a:br>
            <a:r>
              <a:rPr lang="de-DE" dirty="0" smtClean="0"/>
              <a:t>(</a:t>
            </a:r>
            <a:r>
              <a:rPr lang="de-DE" dirty="0"/>
              <a:t>EU, Bund und Länder</a:t>
            </a:r>
            <a:r>
              <a:rPr lang="de-DE" dirty="0" smtClean="0"/>
              <a:t>)</a:t>
            </a:r>
          </a:p>
          <a:p>
            <a:pPr lvl="1"/>
            <a:r>
              <a:rPr lang="de-DE" dirty="0"/>
              <a:t>Art. 5 Abs. 1 </a:t>
            </a:r>
            <a:r>
              <a:rPr lang="de-DE" dirty="0" err="1"/>
              <a:t>lit</a:t>
            </a:r>
            <a:r>
              <a:rPr lang="de-DE" dirty="0"/>
              <a:t>. b DSGVO </a:t>
            </a:r>
            <a:br>
              <a:rPr lang="de-DE" dirty="0"/>
            </a:br>
            <a:r>
              <a:rPr lang="de-DE" dirty="0">
                <a:solidFill>
                  <a:srgbClr val="0070C0"/>
                </a:solidFill>
              </a:rPr>
              <a:t>einfache Zweckänderung für im öffentlichen Interesse liegende Forschung </a:t>
            </a:r>
            <a:r>
              <a:rPr lang="de-DE" dirty="0" smtClean="0">
                <a:solidFill>
                  <a:srgbClr val="0070C0"/>
                </a:solidFill>
              </a:rPr>
              <a:t/>
            </a:r>
            <a:br>
              <a:rPr lang="de-DE" dirty="0" smtClean="0">
                <a:solidFill>
                  <a:srgbClr val="0070C0"/>
                </a:solidFill>
              </a:rPr>
            </a:br>
            <a:r>
              <a:rPr lang="de-DE" dirty="0" smtClean="0"/>
              <a:t>möglich, aber </a:t>
            </a:r>
            <a:r>
              <a:rPr lang="de-DE" dirty="0"/>
              <a:t>Berücksichtigung der Informationspflichten gem. Art. 13, 14 DSGVO.</a:t>
            </a:r>
          </a:p>
          <a:p>
            <a:pPr lvl="1"/>
            <a:r>
              <a:rPr lang="de-DE" dirty="0" smtClean="0"/>
              <a:t>Art</a:t>
            </a:r>
            <a:r>
              <a:rPr lang="de-DE" dirty="0"/>
              <a:t>. 89 DSGVO </a:t>
            </a:r>
            <a:r>
              <a:rPr lang="de-DE" dirty="0" smtClean="0"/>
              <a:t/>
            </a:r>
            <a:br>
              <a:rPr lang="de-DE" dirty="0" smtClean="0"/>
            </a:br>
            <a:r>
              <a:rPr lang="de-DE" dirty="0" smtClean="0">
                <a:solidFill>
                  <a:srgbClr val="0070C0"/>
                </a:solidFill>
              </a:rPr>
              <a:t>Verarbeitung unterliegt geeigneten Garantien </a:t>
            </a:r>
            <a:r>
              <a:rPr lang="de-DE" dirty="0" smtClean="0"/>
              <a:t>(bspw. durch Pseudonymisierung), Mitgliedstaaten können </a:t>
            </a:r>
            <a:r>
              <a:rPr lang="de-DE" dirty="0" smtClean="0">
                <a:solidFill>
                  <a:srgbClr val="0070C0"/>
                </a:solidFill>
              </a:rPr>
              <a:t>Ausnahmeregelungen</a:t>
            </a:r>
            <a:r>
              <a:rPr lang="de-DE" dirty="0" smtClean="0"/>
              <a:t> bei den Betroffenenrechten festlegen (Auskunft, Widerspruch, …).</a:t>
            </a:r>
          </a:p>
        </p:txBody>
      </p:sp>
    </p:spTree>
    <p:extLst>
      <p:ext uri="{BB962C8B-B14F-4D97-AF65-F5344CB8AC3E}">
        <p14:creationId xmlns:p14="http://schemas.microsoft.com/office/powerpoint/2010/main" val="34107809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743578"/>
            <a:ext cx="7956001" cy="426881"/>
          </a:xfrm>
        </p:spPr>
        <p:txBody>
          <a:bodyPr/>
          <a:lstStyle/>
          <a:p>
            <a:r>
              <a:rPr lang="de-DE" dirty="0" smtClean="0"/>
              <a:t>Datenverarbeitung zu wissenschaftlichen Zwecken (§ 17 DSG NRW)</a:t>
            </a:r>
            <a:endParaRPr lang="de-DE" dirty="0"/>
          </a:p>
        </p:txBody>
      </p:sp>
      <p:sp>
        <p:nvSpPr>
          <p:cNvPr id="3" name="Inhaltsplatzhalter 2"/>
          <p:cNvSpPr>
            <a:spLocks noGrp="1"/>
          </p:cNvSpPr>
          <p:nvPr>
            <p:ph idx="1"/>
          </p:nvPr>
        </p:nvSpPr>
        <p:spPr>
          <a:xfrm>
            <a:off x="461913" y="1335088"/>
            <a:ext cx="8531362" cy="5202237"/>
          </a:xfrm>
        </p:spPr>
        <p:txBody>
          <a:bodyPr/>
          <a:lstStyle/>
          <a:p>
            <a:pPr marL="361950" lvl="1" indent="-361950">
              <a:buFont typeface="+mj-lt"/>
              <a:buAutoNum type="arabicPeriod"/>
            </a:pPr>
            <a:r>
              <a:rPr lang="de-DE" dirty="0" smtClean="0">
                <a:solidFill>
                  <a:srgbClr val="0070C0"/>
                </a:solidFill>
              </a:rPr>
              <a:t>Verzicht auf Einwilligung </a:t>
            </a:r>
            <a:r>
              <a:rPr lang="de-DE" dirty="0" smtClean="0"/>
              <a:t>zulässig, wenn Verarbeitung für Forschungszweck erforderlich und schutzwürdige Belange der Betroffenen nicht überwiegen</a:t>
            </a:r>
          </a:p>
          <a:p>
            <a:pPr marL="361950" lvl="1" indent="-361950">
              <a:buFont typeface="+mj-lt"/>
              <a:buAutoNum type="arabicPeriod"/>
            </a:pPr>
            <a:r>
              <a:rPr lang="de-DE" dirty="0" smtClean="0">
                <a:solidFill>
                  <a:srgbClr val="0070C0"/>
                </a:solidFill>
              </a:rPr>
              <a:t>Maßnahmen</a:t>
            </a:r>
            <a:r>
              <a:rPr lang="de-DE" dirty="0" smtClean="0"/>
              <a:t> </a:t>
            </a:r>
            <a:r>
              <a:rPr lang="de-DE" dirty="0"/>
              <a:t>zur Wahrung der Interessen der </a:t>
            </a:r>
            <a:r>
              <a:rPr lang="de-DE" dirty="0" smtClean="0"/>
              <a:t>Betroffenen erforderlich </a:t>
            </a:r>
            <a:br>
              <a:rPr lang="de-DE" dirty="0" smtClean="0"/>
            </a:br>
            <a:r>
              <a:rPr lang="de-DE" dirty="0" smtClean="0"/>
              <a:t>(gem. § 15 DSG NRW), </a:t>
            </a:r>
            <a:r>
              <a:rPr lang="de-DE" dirty="0" smtClean="0">
                <a:solidFill>
                  <a:srgbClr val="0070C0"/>
                </a:solidFill>
              </a:rPr>
              <a:t>Anonymisierung </a:t>
            </a:r>
            <a:r>
              <a:rPr lang="de-DE" dirty="0">
                <a:solidFill>
                  <a:srgbClr val="0070C0"/>
                </a:solidFill>
              </a:rPr>
              <a:t>besondere Kategorien </a:t>
            </a:r>
            <a:r>
              <a:rPr lang="de-DE" dirty="0"/>
              <a:t>personenbezogener </a:t>
            </a:r>
            <a:r>
              <a:rPr lang="de-DE" dirty="0" smtClean="0"/>
              <a:t>Daten, sobald der Forschungszweck </a:t>
            </a:r>
            <a:r>
              <a:rPr lang="de-DE" dirty="0"/>
              <a:t>dies ermöglicht, </a:t>
            </a:r>
            <a:r>
              <a:rPr lang="de-DE" dirty="0" smtClean="0"/>
              <a:t>„es </a:t>
            </a:r>
            <a:r>
              <a:rPr lang="de-DE" dirty="0"/>
              <a:t>sei denn, berechtigte Interessen der betroffenen Person stehen dem </a:t>
            </a:r>
            <a:r>
              <a:rPr lang="de-DE" dirty="0" smtClean="0"/>
              <a:t>entgegen“</a:t>
            </a:r>
          </a:p>
          <a:p>
            <a:pPr marL="361950" lvl="1" indent="-361950">
              <a:buFont typeface="+mj-lt"/>
              <a:buAutoNum type="arabicPeriod"/>
            </a:pPr>
            <a:r>
              <a:rPr lang="de-DE" dirty="0" smtClean="0">
                <a:solidFill>
                  <a:srgbClr val="0070C0"/>
                </a:solidFill>
              </a:rPr>
              <a:t>Anonymisierung</a:t>
            </a:r>
            <a:r>
              <a:rPr lang="de-DE" dirty="0" smtClean="0"/>
              <a:t> </a:t>
            </a:r>
            <a:r>
              <a:rPr lang="de-DE" dirty="0"/>
              <a:t>sobald der Forschungszweck dies </a:t>
            </a:r>
            <a:r>
              <a:rPr lang="de-DE" dirty="0" smtClean="0"/>
              <a:t>ermöglicht, </a:t>
            </a:r>
            <a:br>
              <a:rPr lang="de-DE" dirty="0" smtClean="0"/>
            </a:br>
            <a:r>
              <a:rPr lang="de-DE" dirty="0" smtClean="0"/>
              <a:t>alternativ </a:t>
            </a:r>
            <a:r>
              <a:rPr lang="de-DE" dirty="0" smtClean="0">
                <a:solidFill>
                  <a:srgbClr val="0070C0"/>
                </a:solidFill>
              </a:rPr>
              <a:t>Pseudonymisierung</a:t>
            </a:r>
            <a:r>
              <a:rPr lang="de-DE" dirty="0" smtClean="0"/>
              <a:t> (Zuordnungsfunktion nur solange erforderlich)</a:t>
            </a:r>
          </a:p>
          <a:p>
            <a:pPr marL="361950" lvl="1" indent="-361950">
              <a:buFont typeface="+mj-lt"/>
              <a:buAutoNum type="arabicPeriod"/>
            </a:pPr>
            <a:r>
              <a:rPr lang="de-DE" dirty="0" smtClean="0">
                <a:solidFill>
                  <a:srgbClr val="0070C0"/>
                </a:solidFill>
              </a:rPr>
              <a:t>Veröffentlichung</a:t>
            </a:r>
            <a:r>
              <a:rPr lang="de-DE" dirty="0" smtClean="0"/>
              <a:t> personenbezogener Daten nur </a:t>
            </a:r>
          </a:p>
          <a:p>
            <a:pPr marL="627063" lvl="3" indent="-265113">
              <a:tabLst>
                <a:tab pos="627063" algn="l"/>
              </a:tabLst>
            </a:pPr>
            <a:r>
              <a:rPr lang="de-DE" dirty="0" smtClean="0"/>
              <a:t>bei Einwilligung oder </a:t>
            </a:r>
          </a:p>
          <a:p>
            <a:pPr marL="627063" lvl="3" indent="-265113">
              <a:tabLst>
                <a:tab pos="627063" algn="l"/>
              </a:tabLst>
            </a:pPr>
            <a:r>
              <a:rPr lang="de-DE" dirty="0" smtClean="0"/>
              <a:t>Erforderlichkeit und öffentliches </a:t>
            </a:r>
            <a:r>
              <a:rPr lang="de-DE" dirty="0"/>
              <a:t>Interesse </a:t>
            </a:r>
            <a:r>
              <a:rPr lang="de-DE" dirty="0" smtClean="0"/>
              <a:t>überwiegt schutzwürdige Belange </a:t>
            </a:r>
            <a:br>
              <a:rPr lang="de-DE" dirty="0" smtClean="0"/>
            </a:br>
            <a:r>
              <a:rPr lang="de-DE" dirty="0" smtClean="0"/>
              <a:t>der </a:t>
            </a:r>
            <a:r>
              <a:rPr lang="de-DE" dirty="0"/>
              <a:t>betroffenen Person </a:t>
            </a:r>
            <a:r>
              <a:rPr lang="de-DE" dirty="0" smtClean="0"/>
              <a:t>erheblich</a:t>
            </a:r>
            <a:endParaRPr lang="de-DE" dirty="0"/>
          </a:p>
          <a:p>
            <a:pPr marL="361950" indent="-361950">
              <a:buFont typeface="+mj-lt"/>
              <a:buAutoNum type="arabicPeriod" startAt="5"/>
            </a:pPr>
            <a:r>
              <a:rPr lang="de-DE" sz="2000" dirty="0" smtClean="0">
                <a:solidFill>
                  <a:srgbClr val="0070C0"/>
                </a:solidFill>
              </a:rPr>
              <a:t>Einschränkung einzelner Betroffenenrechte </a:t>
            </a:r>
            <a:r>
              <a:rPr lang="de-DE" sz="2000" dirty="0" smtClean="0"/>
              <a:t>möglich, wenn der Forschungszweck ernsthaft beeinträchtigt wird</a:t>
            </a:r>
          </a:p>
          <a:p>
            <a:r>
              <a:rPr lang="de-DE" dirty="0" smtClean="0"/>
              <a:t>Regelungen anderer LDSG weichen  teils erheblich voneinander ab</a:t>
            </a:r>
          </a:p>
        </p:txBody>
      </p:sp>
    </p:spTree>
    <p:extLst>
      <p:ext uri="{BB962C8B-B14F-4D97-AF65-F5344CB8AC3E}">
        <p14:creationId xmlns:p14="http://schemas.microsoft.com/office/powerpoint/2010/main" val="3024124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Wissenschaftliche Befragungen</a:t>
            </a:r>
            <a:endParaRPr lang="de-DE" dirty="0"/>
          </a:p>
        </p:txBody>
      </p:sp>
      <p:sp>
        <p:nvSpPr>
          <p:cNvPr id="3" name="Inhaltsplatzhalter 2"/>
          <p:cNvSpPr>
            <a:spLocks noGrp="1"/>
          </p:cNvSpPr>
          <p:nvPr>
            <p:ph idx="1"/>
          </p:nvPr>
        </p:nvSpPr>
        <p:spPr>
          <a:xfrm>
            <a:off x="461913" y="1335088"/>
            <a:ext cx="8543864" cy="5202237"/>
          </a:xfrm>
        </p:spPr>
        <p:txBody>
          <a:bodyPr/>
          <a:lstStyle/>
          <a:p>
            <a:pPr marL="0" indent="0">
              <a:buNone/>
            </a:pPr>
            <a:r>
              <a:rPr lang="de-DE" dirty="0"/>
              <a:t>Befragungen umfassen mehrere Prozessschritte!</a:t>
            </a:r>
          </a:p>
          <a:p>
            <a:r>
              <a:rPr lang="de-DE" dirty="0" smtClean="0"/>
              <a:t>Rechtmäßigkeit der </a:t>
            </a:r>
            <a:r>
              <a:rPr lang="de-DE" dirty="0" smtClean="0">
                <a:solidFill>
                  <a:srgbClr val="0070C0"/>
                </a:solidFill>
              </a:rPr>
              <a:t>Probandengewinnung</a:t>
            </a:r>
            <a:r>
              <a:rPr lang="de-DE" dirty="0" smtClean="0"/>
              <a:t/>
            </a:r>
            <a:br>
              <a:rPr lang="de-DE" dirty="0" smtClean="0"/>
            </a:br>
            <a:r>
              <a:rPr lang="de-DE" dirty="0">
                <a:sym typeface="Wingdings"/>
              </a:rPr>
              <a:t> </a:t>
            </a:r>
            <a:r>
              <a:rPr lang="de-DE" dirty="0" smtClean="0"/>
              <a:t>Adressverwaltung für Teilnehmer bedarf bereits einer Rechtsgrundlage! (Ist eine </a:t>
            </a:r>
            <a:r>
              <a:rPr lang="de-DE" dirty="0" err="1" smtClean="0"/>
              <a:t>Adressmittlung</a:t>
            </a:r>
            <a:r>
              <a:rPr lang="de-DE" dirty="0" smtClean="0"/>
              <a:t> möglich?)</a:t>
            </a:r>
          </a:p>
          <a:p>
            <a:r>
              <a:rPr lang="de-DE" dirty="0" smtClean="0"/>
              <a:t>Rechtmäßigkeit der </a:t>
            </a:r>
            <a:r>
              <a:rPr lang="de-DE" dirty="0" smtClean="0">
                <a:solidFill>
                  <a:srgbClr val="0070C0"/>
                </a:solidFill>
              </a:rPr>
              <a:t>eigentlichen Befragung und Auswertung</a:t>
            </a:r>
            <a:r>
              <a:rPr lang="de-DE" dirty="0" smtClean="0"/>
              <a:t/>
            </a:r>
            <a:br>
              <a:rPr lang="de-DE" dirty="0" smtClean="0"/>
            </a:br>
            <a:r>
              <a:rPr lang="de-DE" dirty="0">
                <a:sym typeface="Wingdings"/>
              </a:rPr>
              <a:t> </a:t>
            </a:r>
            <a:r>
              <a:rPr lang="de-DE" dirty="0" smtClean="0">
                <a:sym typeface="Wingdings"/>
              </a:rPr>
              <a:t>anonym oder </a:t>
            </a:r>
            <a:r>
              <a:rPr lang="de-DE" dirty="0" smtClean="0"/>
              <a:t>informierte Einwilligung</a:t>
            </a:r>
          </a:p>
          <a:p>
            <a:r>
              <a:rPr lang="de-DE" dirty="0" smtClean="0"/>
              <a:t>Ggf. </a:t>
            </a:r>
            <a:r>
              <a:rPr lang="de-DE" dirty="0" smtClean="0">
                <a:solidFill>
                  <a:srgbClr val="0070C0"/>
                </a:solidFill>
              </a:rPr>
              <a:t>Verlosung, Ergebnisübersendung </a:t>
            </a:r>
            <a:r>
              <a:rPr lang="de-DE" dirty="0" smtClean="0"/>
              <a:t>o. ä., um die Teilnahme attraktiver zu machen</a:t>
            </a:r>
            <a:br>
              <a:rPr lang="de-DE" dirty="0" smtClean="0"/>
            </a:br>
            <a:r>
              <a:rPr lang="de-DE" dirty="0">
                <a:sym typeface="Wingdings"/>
              </a:rPr>
              <a:t> </a:t>
            </a:r>
            <a:r>
              <a:rPr lang="de-DE" dirty="0" smtClean="0">
                <a:sym typeface="Wingdings"/>
              </a:rPr>
              <a:t>(</a:t>
            </a:r>
            <a:r>
              <a:rPr lang="de-DE" dirty="0" smtClean="0"/>
              <a:t>zusätzliche) Einwilligung, wenn dazu weitere Daten erhoben werden</a:t>
            </a:r>
            <a:br>
              <a:rPr lang="de-DE" dirty="0" smtClean="0"/>
            </a:br>
            <a:r>
              <a:rPr lang="de-DE" dirty="0" smtClean="0">
                <a:sym typeface="Wingdings"/>
              </a:rPr>
              <a:t> </a:t>
            </a:r>
            <a:r>
              <a:rPr lang="de-DE" dirty="0" smtClean="0"/>
              <a:t>Trennung der Zusatzdaten von der Befragung</a:t>
            </a:r>
          </a:p>
          <a:p>
            <a:r>
              <a:rPr lang="de-DE" dirty="0" smtClean="0">
                <a:solidFill>
                  <a:srgbClr val="0070C0"/>
                </a:solidFill>
              </a:rPr>
              <a:t>Panelbefragungen</a:t>
            </a:r>
            <a:r>
              <a:rPr lang="de-DE" dirty="0" smtClean="0"/>
              <a:t/>
            </a:r>
            <a:br>
              <a:rPr lang="de-DE" dirty="0" smtClean="0"/>
            </a:br>
            <a:r>
              <a:rPr lang="de-DE" dirty="0">
                <a:sym typeface="Wingdings"/>
              </a:rPr>
              <a:t> </a:t>
            </a:r>
            <a:r>
              <a:rPr lang="de-DE" dirty="0" smtClean="0"/>
              <a:t>Einwilligung zur Adressspeicherung für spätere Anschreiben</a:t>
            </a:r>
          </a:p>
          <a:p>
            <a:pPr marL="0" indent="0">
              <a:buNone/>
            </a:pPr>
            <a:r>
              <a:rPr lang="de-DE" dirty="0" smtClean="0"/>
              <a:t>! Erstellung eines Datenschutzkonzepts </a:t>
            </a:r>
            <a:r>
              <a:rPr lang="de-DE" dirty="0"/>
              <a:t>f</a:t>
            </a:r>
            <a:r>
              <a:rPr lang="de-DE" dirty="0" smtClean="0"/>
              <a:t>ür das Forschungsvorhaben</a:t>
            </a:r>
          </a:p>
          <a:p>
            <a:endParaRPr lang="de-DE" dirty="0" smtClean="0"/>
          </a:p>
        </p:txBody>
      </p:sp>
    </p:spTree>
    <p:extLst>
      <p:ext uri="{BB962C8B-B14F-4D97-AF65-F5344CB8AC3E}">
        <p14:creationId xmlns:p14="http://schemas.microsoft.com/office/powerpoint/2010/main" val="42772166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Datenerhebung und Verarbeitung bei Befragungen</a:t>
            </a:r>
            <a:endParaRPr lang="de-DE" dirty="0"/>
          </a:p>
        </p:txBody>
      </p:sp>
      <p:sp>
        <p:nvSpPr>
          <p:cNvPr id="3" name="Inhaltsplatzhalter 2"/>
          <p:cNvSpPr>
            <a:spLocks noGrp="1"/>
          </p:cNvSpPr>
          <p:nvPr>
            <p:ph idx="1"/>
          </p:nvPr>
        </p:nvSpPr>
        <p:spPr>
          <a:xfrm>
            <a:off x="461913" y="1335088"/>
            <a:ext cx="8531616" cy="5202237"/>
          </a:xfrm>
        </p:spPr>
        <p:txBody>
          <a:bodyPr/>
          <a:lstStyle/>
          <a:p>
            <a:r>
              <a:rPr lang="de-DE" dirty="0" smtClean="0"/>
              <a:t>Zulässigkeit und Transparenz =&gt; </a:t>
            </a:r>
            <a:r>
              <a:rPr lang="de-DE" dirty="0" smtClean="0">
                <a:solidFill>
                  <a:srgbClr val="0070C0"/>
                </a:solidFill>
              </a:rPr>
              <a:t>informierte Einwilligung</a:t>
            </a:r>
          </a:p>
          <a:p>
            <a:r>
              <a:rPr lang="de-DE" dirty="0" smtClean="0">
                <a:solidFill>
                  <a:srgbClr val="0070C0"/>
                </a:solidFill>
              </a:rPr>
              <a:t>Minimalität</a:t>
            </a:r>
            <a:r>
              <a:rPr lang="de-DE" dirty="0" smtClean="0"/>
              <a:t>, </a:t>
            </a:r>
            <a:r>
              <a:rPr lang="de-DE" dirty="0" smtClean="0">
                <a:solidFill>
                  <a:srgbClr val="0070C0"/>
                </a:solidFill>
              </a:rPr>
              <a:t>Erforderlichkeit</a:t>
            </a:r>
            <a:r>
              <a:rPr lang="de-DE" dirty="0" smtClean="0"/>
              <a:t> der Daten für die Forschungsfrage(n) </a:t>
            </a:r>
            <a:br>
              <a:rPr lang="de-DE" dirty="0" smtClean="0"/>
            </a:br>
            <a:r>
              <a:rPr lang="de-DE" dirty="0" smtClean="0"/>
              <a:t>(keine Datenerhebung auf Vorrat)</a:t>
            </a:r>
            <a:r>
              <a:rPr lang="de-DE" dirty="0"/>
              <a:t> </a:t>
            </a:r>
            <a:endParaRPr lang="de-DE" dirty="0" smtClean="0"/>
          </a:p>
          <a:p>
            <a:r>
              <a:rPr lang="de-DE" dirty="0" smtClean="0">
                <a:solidFill>
                  <a:srgbClr val="0070C0"/>
                </a:solidFill>
              </a:rPr>
              <a:t>Zweckbindung</a:t>
            </a:r>
            <a:r>
              <a:rPr lang="de-DE" dirty="0" smtClean="0"/>
              <a:t> (Zweckänderung bedarf einer neuen Rechtsgrundlage!) </a:t>
            </a:r>
            <a:endParaRPr lang="de-DE" dirty="0"/>
          </a:p>
          <a:p>
            <a:r>
              <a:rPr lang="de-DE" dirty="0" smtClean="0"/>
              <a:t>Personenbezogene Daten müssen sicher verarbeitet werden </a:t>
            </a:r>
            <a:br>
              <a:rPr lang="de-DE" dirty="0" smtClean="0"/>
            </a:br>
            <a:r>
              <a:rPr lang="de-DE" dirty="0" smtClean="0"/>
              <a:t>(</a:t>
            </a:r>
            <a:r>
              <a:rPr lang="de-DE" dirty="0" smtClean="0">
                <a:solidFill>
                  <a:srgbClr val="0070C0"/>
                </a:solidFill>
              </a:rPr>
              <a:t>Technische </a:t>
            </a:r>
            <a:r>
              <a:rPr lang="de-DE" dirty="0">
                <a:solidFill>
                  <a:srgbClr val="0070C0"/>
                </a:solidFill>
              </a:rPr>
              <a:t>u</a:t>
            </a:r>
            <a:r>
              <a:rPr lang="de-DE" dirty="0" smtClean="0">
                <a:solidFill>
                  <a:srgbClr val="0070C0"/>
                </a:solidFill>
              </a:rPr>
              <a:t>nd Organisatorische Maßnahmen </a:t>
            </a:r>
            <a:r>
              <a:rPr lang="de-DE" dirty="0" smtClean="0"/>
              <a:t>(TOMs))</a:t>
            </a:r>
          </a:p>
          <a:p>
            <a:r>
              <a:rPr lang="de-DE" dirty="0" smtClean="0">
                <a:solidFill>
                  <a:srgbClr val="0070C0"/>
                </a:solidFill>
              </a:rPr>
              <a:t>Löschung</a:t>
            </a:r>
            <a:r>
              <a:rPr lang="de-DE" dirty="0" smtClean="0"/>
              <a:t> / Vernichtung der Daten (Löschfristen festlegen)</a:t>
            </a:r>
            <a:endParaRPr lang="de-DE" dirty="0"/>
          </a:p>
          <a:p>
            <a:r>
              <a:rPr lang="de-DE" dirty="0" smtClean="0">
                <a:solidFill>
                  <a:srgbClr val="0070C0"/>
                </a:solidFill>
              </a:rPr>
              <a:t>Anonymisierung</a:t>
            </a:r>
          </a:p>
          <a:p>
            <a:pPr marL="457200" lvl="1" indent="0">
              <a:buNone/>
            </a:pPr>
            <a:r>
              <a:rPr lang="de-DE" dirty="0" smtClean="0"/>
              <a:t>Bspw. durch Bildung von Kohorten:</a:t>
            </a:r>
          </a:p>
          <a:p>
            <a:pPr lvl="1"/>
            <a:r>
              <a:rPr lang="de-DE" dirty="0" smtClean="0"/>
              <a:t>Anstelle Geburtsjahr Altersbereiche (18-23, 24-30, …)</a:t>
            </a:r>
          </a:p>
          <a:p>
            <a:pPr lvl="1"/>
            <a:r>
              <a:rPr lang="de-DE" dirty="0" smtClean="0"/>
              <a:t>Statt </a:t>
            </a:r>
            <a:r>
              <a:rPr lang="de-DE" dirty="0"/>
              <a:t>Abfrage der Nationalität </a:t>
            </a:r>
            <a:r>
              <a:rPr lang="de-DE" dirty="0" smtClean="0"/>
              <a:t>nur deutsch </a:t>
            </a:r>
            <a:r>
              <a:rPr lang="de-DE" dirty="0"/>
              <a:t>oder andere </a:t>
            </a:r>
            <a:r>
              <a:rPr lang="de-DE" dirty="0" smtClean="0"/>
              <a:t>Nationalität</a:t>
            </a:r>
          </a:p>
          <a:p>
            <a:pPr lvl="1"/>
            <a:r>
              <a:rPr lang="de-DE" dirty="0" smtClean="0"/>
              <a:t>Zusammenfassung von Fächern (MINT, Kulturwissenschaften, …)</a:t>
            </a:r>
          </a:p>
          <a:p>
            <a:pPr marL="457200" lvl="1" indent="0">
              <a:buNone/>
            </a:pPr>
            <a:r>
              <a:rPr lang="de-DE" dirty="0">
                <a:sym typeface="Wingdings"/>
              </a:rPr>
              <a:t> </a:t>
            </a:r>
            <a:r>
              <a:rPr lang="de-DE" dirty="0" smtClean="0"/>
              <a:t>Jede Variablenkombination muss mehrfach vorkommen (k-Anonymität)!</a:t>
            </a:r>
          </a:p>
          <a:p>
            <a:endParaRPr lang="de-DE" dirty="0"/>
          </a:p>
        </p:txBody>
      </p:sp>
    </p:spTree>
    <p:extLst>
      <p:ext uri="{BB962C8B-B14F-4D97-AF65-F5344CB8AC3E}">
        <p14:creationId xmlns:p14="http://schemas.microsoft.com/office/powerpoint/2010/main" val="5490990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Verantwortlichkeiten </a:t>
            </a:r>
            <a:endParaRPr lang="de-DE" dirty="0"/>
          </a:p>
        </p:txBody>
      </p:sp>
      <p:sp>
        <p:nvSpPr>
          <p:cNvPr id="3" name="Inhaltsplatzhalter 2"/>
          <p:cNvSpPr>
            <a:spLocks noGrp="1"/>
          </p:cNvSpPr>
          <p:nvPr>
            <p:ph idx="1"/>
          </p:nvPr>
        </p:nvSpPr>
        <p:spPr/>
        <p:txBody>
          <a:bodyPr/>
          <a:lstStyle/>
          <a:p>
            <a:r>
              <a:rPr lang="de-DE" dirty="0" smtClean="0">
                <a:solidFill>
                  <a:srgbClr val="0070C0"/>
                </a:solidFill>
              </a:rPr>
              <a:t>Verantwortlich</a:t>
            </a:r>
            <a:r>
              <a:rPr lang="de-DE" dirty="0" smtClean="0"/>
              <a:t> ist, wer über Zweck und Mittel der Datenverarbeitung</a:t>
            </a:r>
            <a:r>
              <a:rPr lang="en-US" dirty="0" smtClean="0"/>
              <a:t> entscheidet </a:t>
            </a:r>
            <a:r>
              <a:rPr lang="en-US" sz="2000" dirty="0" smtClean="0"/>
              <a:t>(Art. 4 Nr. 7 DSGVO)</a:t>
            </a:r>
            <a:r>
              <a:rPr lang="en-US" dirty="0" smtClean="0"/>
              <a:t>.</a:t>
            </a:r>
          </a:p>
          <a:p>
            <a:pPr lvl="1"/>
            <a:r>
              <a:rPr lang="en-US" dirty="0" smtClean="0"/>
              <a:t>Hochschule, vertreten durch die Projektleitung (</a:t>
            </a:r>
            <a:r>
              <a:rPr lang="de-DE" dirty="0" smtClean="0"/>
              <a:t>Grundsätze der Fachverantwortung)</a:t>
            </a:r>
            <a:endParaRPr lang="en-US" dirty="0" smtClean="0"/>
          </a:p>
          <a:p>
            <a:pPr lvl="1"/>
            <a:r>
              <a:rPr lang="en-US" dirty="0" smtClean="0"/>
              <a:t>Eigenverantwortliche Forschung (</a:t>
            </a:r>
            <a:r>
              <a:rPr lang="de-DE" dirty="0" smtClean="0"/>
              <a:t>Forschende entscheiden in </a:t>
            </a:r>
            <a:r>
              <a:rPr lang="de-DE" dirty="0"/>
              <a:t>Ausübung ihrer Wissenschaftsfreiheit selber über Zweck und </a:t>
            </a:r>
            <a:r>
              <a:rPr lang="de-DE" dirty="0" smtClean="0"/>
              <a:t>Mittel)</a:t>
            </a:r>
          </a:p>
          <a:p>
            <a:pPr marL="457200" lvl="1" indent="0">
              <a:buNone/>
            </a:pPr>
            <a:r>
              <a:rPr lang="de-DE" altLang="zh-CN" dirty="0"/>
              <a:t>(! </a:t>
            </a:r>
            <a:r>
              <a:rPr lang="de-DE" dirty="0"/>
              <a:t>keine Rechtssicherheit)</a:t>
            </a:r>
            <a:endParaRPr lang="zh-CN" altLang="en-US" dirty="0"/>
          </a:p>
          <a:p>
            <a:pPr lvl="1"/>
            <a:r>
              <a:rPr lang="en-US" dirty="0" smtClean="0"/>
              <a:t>Ggf. </a:t>
            </a:r>
            <a:r>
              <a:rPr lang="en-US" dirty="0" err="1"/>
              <a:t>f</a:t>
            </a:r>
            <a:r>
              <a:rPr lang="en-US" dirty="0" err="1" smtClean="0"/>
              <a:t>rei</a:t>
            </a:r>
            <a:r>
              <a:rPr lang="en-US" dirty="0" smtClean="0"/>
              <a:t> </a:t>
            </a:r>
            <a:r>
              <a:rPr lang="en-US" dirty="0" err="1" smtClean="0"/>
              <a:t>forschende</a:t>
            </a:r>
            <a:r>
              <a:rPr lang="en-US" dirty="0" smtClean="0"/>
              <a:t> </a:t>
            </a:r>
            <a:r>
              <a:rPr lang="en-US" dirty="0" err="1" smtClean="0"/>
              <a:t>Privatpersonen</a:t>
            </a:r>
            <a:r>
              <a:rPr lang="en-US" dirty="0" smtClean="0"/>
              <a:t> (Professoren, Doktoranden, </a:t>
            </a:r>
            <a:r>
              <a:rPr lang="en-US" dirty="0" err="1" smtClean="0"/>
              <a:t>Abschlussarbeiter</a:t>
            </a:r>
            <a:r>
              <a:rPr lang="en-US" dirty="0" smtClean="0"/>
              <a:t>)</a:t>
            </a:r>
            <a:r>
              <a:rPr lang="de-DE" dirty="0">
                <a:sym typeface="Wingdings"/>
              </a:rPr>
              <a:t> </a:t>
            </a:r>
            <a:r>
              <a:rPr lang="en-US" dirty="0" smtClean="0"/>
              <a:t> </a:t>
            </a:r>
            <a:r>
              <a:rPr lang="en-US" dirty="0" err="1" smtClean="0"/>
              <a:t>es</a:t>
            </a:r>
            <a:r>
              <a:rPr lang="en-US" dirty="0" smtClean="0"/>
              <a:t> gilt </a:t>
            </a:r>
            <a:r>
              <a:rPr lang="en-US" dirty="0" err="1" smtClean="0"/>
              <a:t>nicht</a:t>
            </a:r>
            <a:r>
              <a:rPr lang="en-US" dirty="0" smtClean="0"/>
              <a:t> </a:t>
            </a:r>
            <a:r>
              <a:rPr lang="en-US" dirty="0" err="1" smtClean="0"/>
              <a:t>mehr</a:t>
            </a:r>
            <a:r>
              <a:rPr lang="en-US" dirty="0" smtClean="0"/>
              <a:t> das DSG NRW </a:t>
            </a:r>
            <a:r>
              <a:rPr lang="en-US" dirty="0" err="1" smtClean="0"/>
              <a:t>sondern</a:t>
            </a:r>
            <a:r>
              <a:rPr lang="en-US" dirty="0" smtClean="0"/>
              <a:t> das BDSG</a:t>
            </a:r>
          </a:p>
          <a:p>
            <a:r>
              <a:rPr lang="de-DE" dirty="0" smtClean="0">
                <a:solidFill>
                  <a:srgbClr val="0070C0"/>
                </a:solidFill>
              </a:rPr>
              <a:t>Forschungs-Kooperationen</a:t>
            </a:r>
          </a:p>
          <a:p>
            <a:pPr lvl="1"/>
            <a:r>
              <a:rPr lang="de-DE" dirty="0" smtClean="0"/>
              <a:t>Gemeinsame Verantwortung (Art. 26: Pflichten festlegen im Vertrag) oder</a:t>
            </a:r>
          </a:p>
          <a:p>
            <a:pPr lvl="1"/>
            <a:r>
              <a:rPr lang="de-DE" dirty="0" smtClean="0"/>
              <a:t>Über- / Unterordnungsverhältnis Auftragsverarbeitung (Art. 28)</a:t>
            </a:r>
            <a:br>
              <a:rPr lang="de-DE" dirty="0" smtClean="0"/>
            </a:br>
            <a:r>
              <a:rPr lang="de-DE" dirty="0" smtClean="0"/>
              <a:t>z. B. Marktforschung</a:t>
            </a:r>
          </a:p>
          <a:p>
            <a:pPr marL="457200" lvl="1" indent="0">
              <a:buNone/>
            </a:pPr>
            <a:r>
              <a:rPr lang="de-DE" dirty="0" smtClean="0"/>
              <a:t>! Abweichende Regelungen </a:t>
            </a:r>
            <a:r>
              <a:rPr lang="de-DE" dirty="0"/>
              <a:t>anderer </a:t>
            </a:r>
            <a:r>
              <a:rPr lang="de-DE" dirty="0" smtClean="0"/>
              <a:t>LDSG und des BDSG</a:t>
            </a:r>
          </a:p>
          <a:p>
            <a:endParaRPr lang="de-DE" dirty="0"/>
          </a:p>
        </p:txBody>
      </p:sp>
    </p:spTree>
    <p:extLst>
      <p:ext uri="{BB962C8B-B14F-4D97-AF65-F5344CB8AC3E}">
        <p14:creationId xmlns:p14="http://schemas.microsoft.com/office/powerpoint/2010/main" val="6043402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Verantwortlichkeiten </a:t>
            </a:r>
            <a:endParaRPr lang="de-DE" dirty="0"/>
          </a:p>
        </p:txBody>
      </p:sp>
      <p:sp>
        <p:nvSpPr>
          <p:cNvPr id="3" name="Inhaltsplatzhalter 2"/>
          <p:cNvSpPr>
            <a:spLocks noGrp="1"/>
          </p:cNvSpPr>
          <p:nvPr>
            <p:ph idx="1"/>
          </p:nvPr>
        </p:nvSpPr>
        <p:spPr/>
        <p:txBody>
          <a:bodyPr/>
          <a:lstStyle/>
          <a:p>
            <a:r>
              <a:rPr lang="en-US" dirty="0" err="1" smtClean="0">
                <a:solidFill>
                  <a:srgbClr val="0070C0"/>
                </a:solidFill>
              </a:rPr>
              <a:t>Promotionen</a:t>
            </a:r>
            <a:r>
              <a:rPr lang="en-US" dirty="0" smtClean="0"/>
              <a:t>:</a:t>
            </a:r>
            <a:r>
              <a:rPr lang="en-US" altLang="en-US" dirty="0" smtClean="0"/>
              <a:t/>
            </a:r>
            <a:br>
              <a:rPr lang="en-US" altLang="en-US" dirty="0" smtClean="0"/>
            </a:br>
            <a:r>
              <a:rPr lang="en-US" altLang="en-US" dirty="0" err="1" smtClean="0"/>
              <a:t>selbstständige</a:t>
            </a:r>
            <a:r>
              <a:rPr lang="en-US" altLang="en-US" dirty="0" smtClean="0"/>
              <a:t> </a:t>
            </a:r>
            <a:r>
              <a:rPr lang="en-US" altLang="en-US" dirty="0" err="1" smtClean="0"/>
              <a:t>wissenschaftliche</a:t>
            </a:r>
            <a:r>
              <a:rPr lang="en-US" altLang="en-US" dirty="0" smtClean="0"/>
              <a:t> </a:t>
            </a:r>
            <a:r>
              <a:rPr lang="en-US" altLang="en-US" dirty="0" err="1" smtClean="0"/>
              <a:t>Arbeiten</a:t>
            </a:r>
            <a:r>
              <a:rPr lang="en-US" altLang="en-US" dirty="0" smtClean="0"/>
              <a:t> der </a:t>
            </a:r>
            <a:r>
              <a:rPr lang="de-DE" altLang="en-US" dirty="0" smtClean="0"/>
              <a:t>Promovenden</a:t>
            </a:r>
            <a:r>
              <a:rPr lang="en-US" altLang="en-US" dirty="0" smtClean="0"/>
              <a:t> </a:t>
            </a:r>
            <a:r>
              <a:rPr lang="en-US" altLang="en-US" sz="2000" dirty="0" smtClean="0"/>
              <a:t>(</a:t>
            </a:r>
            <a:r>
              <a:rPr lang="de-DE" altLang="en-US" sz="2000" dirty="0" smtClean="0"/>
              <a:t>§</a:t>
            </a:r>
            <a:r>
              <a:rPr lang="en-US" altLang="en-US" sz="2000" dirty="0" smtClean="0"/>
              <a:t> 67 Abs. 1 HG NRW)</a:t>
            </a:r>
            <a:endParaRPr lang="de-DE" dirty="0" smtClean="0"/>
          </a:p>
          <a:p>
            <a:pPr lvl="1"/>
            <a:r>
              <a:rPr lang="en-US" dirty="0" smtClean="0"/>
              <a:t>Einzelpromotion </a:t>
            </a:r>
            <a:r>
              <a:rPr lang="en-US" dirty="0" smtClean="0">
                <a:sym typeface="Wingdings"/>
              </a:rPr>
              <a:t></a:t>
            </a:r>
            <a:r>
              <a:rPr lang="en-US" dirty="0" smtClean="0"/>
              <a:t> verantwortlich ist der Doktorand (ggf. </a:t>
            </a:r>
            <a:r>
              <a:rPr lang="en-US" dirty="0"/>
              <a:t>a</a:t>
            </a:r>
            <a:r>
              <a:rPr lang="en-US" dirty="0" smtClean="0"/>
              <a:t>ls Mitarbeiter)</a:t>
            </a:r>
            <a:endParaRPr lang="de-DE" dirty="0" smtClean="0"/>
          </a:p>
          <a:p>
            <a:pPr lvl="1"/>
            <a:r>
              <a:rPr lang="en-US" dirty="0"/>
              <a:t>Promotion in Forschungsgruppe: Prim</a:t>
            </a:r>
            <a:r>
              <a:rPr lang="de-DE" altLang="en-US" dirty="0"/>
              <a:t>ä</a:t>
            </a:r>
            <a:r>
              <a:rPr lang="en-US" altLang="en-US" dirty="0"/>
              <a:t>rdaten werden im und f</a:t>
            </a:r>
            <a:r>
              <a:rPr lang="de-DE" altLang="en-US" dirty="0"/>
              <a:t>ür</a:t>
            </a:r>
            <a:r>
              <a:rPr lang="en-US" altLang="en-US" dirty="0"/>
              <a:t> das Projekt gesammelt, i.d.R. weisungsgebunden. Promotion </a:t>
            </a:r>
            <a:r>
              <a:rPr lang="en-US" altLang="en-US" dirty="0" err="1" smtClean="0"/>
              <a:t>mit</a:t>
            </a:r>
            <a:r>
              <a:rPr lang="en-US" altLang="en-US" dirty="0" smtClean="0"/>
              <a:t> </a:t>
            </a:r>
            <a:r>
              <a:rPr lang="en-US" altLang="en-US" dirty="0" err="1" smtClean="0"/>
              <a:t>Daten</a:t>
            </a:r>
            <a:r>
              <a:rPr lang="en-US" altLang="en-US" dirty="0" smtClean="0"/>
              <a:t> </a:t>
            </a:r>
            <a:r>
              <a:rPr lang="en-US" altLang="en-US" dirty="0" err="1" smtClean="0"/>
              <a:t>aus</a:t>
            </a:r>
            <a:r>
              <a:rPr lang="en-US" altLang="en-US" dirty="0" smtClean="0"/>
              <a:t> </a:t>
            </a:r>
            <a:r>
              <a:rPr lang="en-US" altLang="en-US" dirty="0" err="1" smtClean="0"/>
              <a:t>dem</a:t>
            </a:r>
            <a:r>
              <a:rPr lang="en-US" altLang="en-US" dirty="0" smtClean="0"/>
              <a:t> </a:t>
            </a:r>
            <a:r>
              <a:rPr lang="en-US" altLang="en-US" dirty="0" err="1" smtClean="0"/>
              <a:t>Projekt</a:t>
            </a:r>
            <a:r>
              <a:rPr lang="en-US" altLang="en-US" dirty="0"/>
              <a:t>: </a:t>
            </a:r>
            <a:r>
              <a:rPr lang="en-US" dirty="0">
                <a:sym typeface="Wingdings"/>
              </a:rPr>
              <a:t></a:t>
            </a:r>
            <a:r>
              <a:rPr lang="en-US" altLang="en-US" dirty="0"/>
              <a:t> </a:t>
            </a:r>
            <a:r>
              <a:rPr lang="en-US" dirty="0"/>
              <a:t>verantwortlich ist der </a:t>
            </a:r>
            <a:r>
              <a:rPr lang="en-US" altLang="en-US" dirty="0"/>
              <a:t>Projektleiter / die Universität</a:t>
            </a:r>
            <a:endParaRPr lang="de-DE" dirty="0"/>
          </a:p>
          <a:p>
            <a:r>
              <a:rPr lang="en-US" dirty="0" smtClean="0">
                <a:solidFill>
                  <a:srgbClr val="0070C0"/>
                </a:solidFill>
              </a:rPr>
              <a:t>BA-/MA-Arbeit</a:t>
            </a:r>
            <a:r>
              <a:rPr lang="en-US" dirty="0" smtClean="0"/>
              <a:t>: </a:t>
            </a:r>
            <a:br>
              <a:rPr lang="en-US" dirty="0" smtClean="0"/>
            </a:br>
            <a:r>
              <a:rPr lang="en-US" dirty="0" smtClean="0"/>
              <a:t>Prüfung als Nachweis des Studienerfolgs </a:t>
            </a:r>
            <a:r>
              <a:rPr lang="en-US" sz="2000" dirty="0" smtClean="0"/>
              <a:t>(§ 63 Abs. 1 S. 1 HG NRW)</a:t>
            </a:r>
            <a:endParaRPr lang="en-US" dirty="0" smtClean="0"/>
          </a:p>
          <a:p>
            <a:pPr lvl="1"/>
            <a:r>
              <a:rPr lang="de-DE" dirty="0"/>
              <a:t>Prüfungsthema und -rahmen vorgegeben </a:t>
            </a:r>
            <a:r>
              <a:rPr lang="en-US" dirty="0">
                <a:sym typeface="Wingdings"/>
              </a:rPr>
              <a:t></a:t>
            </a:r>
            <a:r>
              <a:rPr lang="en-US" altLang="en-US" dirty="0"/>
              <a:t> </a:t>
            </a:r>
            <a:r>
              <a:rPr lang="de-DE" dirty="0" smtClean="0"/>
              <a:t>Prüfer </a:t>
            </a:r>
            <a:r>
              <a:rPr lang="de-DE" dirty="0"/>
              <a:t/>
            </a:r>
            <a:br>
              <a:rPr lang="de-DE" dirty="0"/>
            </a:br>
            <a:r>
              <a:rPr lang="de-DE" dirty="0"/>
              <a:t>(verantwortlich für Aufklärung über datenschutzkonforme </a:t>
            </a:r>
            <a:r>
              <a:rPr lang="de-DE" dirty="0" smtClean="0"/>
              <a:t>Erhebung, </a:t>
            </a:r>
            <a:r>
              <a:rPr lang="de-DE" dirty="0"/>
              <a:t>Verarbeitung und Löschung der Daten)</a:t>
            </a:r>
          </a:p>
          <a:p>
            <a:pPr lvl="1"/>
            <a:r>
              <a:rPr lang="de-DE" dirty="0" smtClean="0"/>
              <a:t>Werden </a:t>
            </a:r>
            <a:r>
              <a:rPr lang="de-DE" dirty="0"/>
              <a:t>Daten im Auftrag einer betreuenden Forschungsgruppe oder eines Projekts erhoben, so liegt die Verantwortung </a:t>
            </a:r>
            <a:r>
              <a:rPr lang="de-DE" dirty="0" smtClean="0"/>
              <a:t>dort.</a:t>
            </a:r>
          </a:p>
          <a:p>
            <a:pPr marL="400050" lvl="2" indent="0">
              <a:buNone/>
            </a:pPr>
            <a:r>
              <a:rPr lang="de-DE" altLang="zh-CN" dirty="0"/>
              <a:t>(! </a:t>
            </a:r>
            <a:r>
              <a:rPr lang="de-DE" dirty="0"/>
              <a:t>keine Rechtssicherheit)</a:t>
            </a:r>
            <a:endParaRPr lang="zh-CN" altLang="en-US" dirty="0"/>
          </a:p>
          <a:p>
            <a:endParaRPr lang="de-DE" dirty="0"/>
          </a:p>
        </p:txBody>
      </p:sp>
    </p:spTree>
    <p:extLst>
      <p:ext uri="{BB962C8B-B14F-4D97-AF65-F5344CB8AC3E}">
        <p14:creationId xmlns:p14="http://schemas.microsoft.com/office/powerpoint/2010/main" val="42281844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Speicherdauer </a:t>
            </a:r>
            <a:endParaRPr lang="de-DE" dirty="0"/>
          </a:p>
        </p:txBody>
      </p:sp>
      <p:sp>
        <p:nvSpPr>
          <p:cNvPr id="5" name="Inhaltsplatzhalter 4"/>
          <p:cNvSpPr>
            <a:spLocks noGrp="1"/>
          </p:cNvSpPr>
          <p:nvPr>
            <p:ph idx="1"/>
          </p:nvPr>
        </p:nvSpPr>
        <p:spPr>
          <a:xfrm>
            <a:off x="461912" y="1335088"/>
            <a:ext cx="8682088" cy="5202237"/>
          </a:xfrm>
        </p:spPr>
        <p:txBody>
          <a:bodyPr/>
          <a:lstStyle/>
          <a:p>
            <a:r>
              <a:rPr lang="de-DE" dirty="0" smtClean="0"/>
              <a:t>Keine grundsätzliche Änderung durch DSGVO, maßgeblich ist der </a:t>
            </a:r>
            <a:r>
              <a:rPr lang="de-DE" dirty="0" smtClean="0">
                <a:solidFill>
                  <a:srgbClr val="0070C0"/>
                </a:solidFill>
              </a:rPr>
              <a:t>Zweck</a:t>
            </a:r>
          </a:p>
          <a:p>
            <a:r>
              <a:rPr lang="de-DE" dirty="0" smtClean="0">
                <a:solidFill>
                  <a:srgbClr val="0070C0"/>
                </a:solidFill>
              </a:rPr>
              <a:t>Nachprüfbarkeit von Primärdaten </a:t>
            </a:r>
            <a:r>
              <a:rPr lang="de-DE" dirty="0" smtClean="0"/>
              <a:t>ist Bestandteil wissenschaftlicher Methodik</a:t>
            </a:r>
          </a:p>
          <a:p>
            <a:pPr lvl="1"/>
            <a:r>
              <a:rPr lang="de-DE" dirty="0" smtClean="0"/>
              <a:t>Soweit am Personenbezug ein wissenschaftliches Interesse im Sinne der guten wissenschaftlichen Praxis besteht (Nachprüfbarkeit − streng prüfen!)</a:t>
            </a:r>
          </a:p>
          <a:p>
            <a:pPr lvl="1"/>
            <a:r>
              <a:rPr lang="de-DE" dirty="0" smtClean="0"/>
              <a:t>DFG empfiehlt eine Aufbewahrung von Primärdaten über 10 Jahre, aber welche personenbezogenen Daten sind aufzubewahren (bspw. Tonaufnahme oder Transkription)</a:t>
            </a:r>
          </a:p>
          <a:p>
            <a:pPr lvl="1"/>
            <a:r>
              <a:rPr lang="de-DE" dirty="0" smtClean="0"/>
              <a:t>Abwägung zwischen Persönlichkeitsrechten der Betroffenen und dem wissenschaftlichem Interesse</a:t>
            </a:r>
          </a:p>
          <a:p>
            <a:pPr lvl="1"/>
            <a:r>
              <a:rPr lang="de-DE" dirty="0" smtClean="0"/>
              <a:t>Frist nicht kalendermäßig, Ereignis oder Bedingung nennen</a:t>
            </a:r>
          </a:p>
          <a:p>
            <a:r>
              <a:rPr lang="de-DE" dirty="0">
                <a:solidFill>
                  <a:srgbClr val="0070C0"/>
                </a:solidFill>
              </a:rPr>
              <a:t>Spezialgesetzliche Aufbewahrungsvorschriften </a:t>
            </a:r>
            <a:r>
              <a:rPr lang="de-DE" dirty="0"/>
              <a:t>bleiben unberührt, z</a:t>
            </a:r>
            <a:r>
              <a:rPr lang="de-DE" dirty="0" smtClean="0"/>
              <a:t>. B</a:t>
            </a:r>
            <a:r>
              <a:rPr lang="de-DE" dirty="0"/>
              <a:t>.</a:t>
            </a:r>
          </a:p>
          <a:p>
            <a:pPr lvl="1"/>
            <a:r>
              <a:rPr lang="de-DE" dirty="0" smtClean="0"/>
              <a:t>Aufzeichnungen </a:t>
            </a:r>
            <a:r>
              <a:rPr lang="de-DE" dirty="0"/>
              <a:t>über Röntgenbehandlungen 30 Jahre, </a:t>
            </a:r>
            <a:r>
              <a:rPr lang="de-DE" dirty="0" smtClean="0"/>
              <a:t/>
            </a:r>
            <a:br>
              <a:rPr lang="de-DE" dirty="0" smtClean="0"/>
            </a:br>
            <a:r>
              <a:rPr lang="de-DE" dirty="0" smtClean="0"/>
              <a:t>Röntgenbilder </a:t>
            </a:r>
            <a:r>
              <a:rPr lang="de-DE" dirty="0"/>
              <a:t>10 Jahre (§ 28 Abs. 2 RöV</a:t>
            </a:r>
            <a:r>
              <a:rPr lang="de-DE" dirty="0" smtClean="0"/>
              <a:t>)</a:t>
            </a:r>
          </a:p>
        </p:txBody>
      </p:sp>
    </p:spTree>
    <p:extLst>
      <p:ext uri="{BB962C8B-B14F-4D97-AF65-F5344CB8AC3E}">
        <p14:creationId xmlns:p14="http://schemas.microsoft.com/office/powerpoint/2010/main" val="1844252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748773"/>
            <a:ext cx="8388000" cy="381492"/>
          </a:xfrm>
        </p:spPr>
        <p:txBody>
          <a:bodyPr/>
          <a:lstStyle/>
          <a:p>
            <a:r>
              <a:rPr lang="de-DE" dirty="0" smtClean="0"/>
              <a:t>Abschließend: Eingriffe </a:t>
            </a:r>
            <a:r>
              <a:rPr lang="de-DE" dirty="0"/>
              <a:t>in die informationelle Selbstbestimmung </a:t>
            </a:r>
            <a:r>
              <a:rPr lang="de-DE" dirty="0" smtClean="0"/>
              <a:t>erfordern …</a:t>
            </a:r>
            <a:endParaRPr lang="de-DE" dirty="0"/>
          </a:p>
        </p:txBody>
      </p:sp>
      <p:sp>
        <p:nvSpPr>
          <p:cNvPr id="3" name="Inhaltsplatzhalter 2"/>
          <p:cNvSpPr>
            <a:spLocks noGrp="1"/>
          </p:cNvSpPr>
          <p:nvPr>
            <p:ph idx="1"/>
          </p:nvPr>
        </p:nvSpPr>
        <p:spPr/>
        <p:txBody>
          <a:bodyPr/>
          <a:lstStyle/>
          <a:p>
            <a:r>
              <a:rPr lang="de-DE" dirty="0" smtClean="0"/>
              <a:t>ein </a:t>
            </a:r>
            <a:r>
              <a:rPr lang="de-DE" dirty="0" smtClean="0">
                <a:solidFill>
                  <a:srgbClr val="0070C0"/>
                </a:solidFill>
              </a:rPr>
              <a:t>legitimierendes Gemeinschaftsinteresse,</a:t>
            </a:r>
            <a:r>
              <a:rPr lang="de-DE" dirty="0"/>
              <a:t/>
            </a:r>
            <a:br>
              <a:rPr lang="de-DE" dirty="0"/>
            </a:br>
            <a:r>
              <a:rPr lang="de-DE" dirty="0" smtClean="0"/>
              <a:t>(ist durch Forschungsfreiheit (Art. 5 GG) gewährleistet)</a:t>
            </a:r>
          </a:p>
          <a:p>
            <a:r>
              <a:rPr lang="de-DE" dirty="0" smtClean="0"/>
              <a:t>die </a:t>
            </a:r>
            <a:r>
              <a:rPr lang="de-DE" dirty="0" smtClean="0">
                <a:solidFill>
                  <a:srgbClr val="0070C0"/>
                </a:solidFill>
              </a:rPr>
              <a:t>Geeignetheit</a:t>
            </a:r>
            <a:r>
              <a:rPr lang="de-DE" dirty="0" smtClean="0"/>
              <a:t> der zu verarbeitenden Daten,</a:t>
            </a:r>
            <a:br>
              <a:rPr lang="de-DE" dirty="0" smtClean="0"/>
            </a:br>
            <a:r>
              <a:rPr lang="de-DE" dirty="0" smtClean="0"/>
              <a:t>(Forschende müssen ihr Forschungsziel und ihre Methodik festlegen, und darauf basierend die Daten festlegen, insb. keine Daten für mögliche spätere Fragestellungen erheben </a:t>
            </a:r>
            <a:r>
              <a:rPr lang="de-DE" dirty="0"/>
              <a:t>[</a:t>
            </a:r>
            <a:r>
              <a:rPr lang="de-DE" dirty="0" smtClean="0"/>
              <a:t>keine „Vorratsdaten“].)</a:t>
            </a:r>
          </a:p>
          <a:p>
            <a:r>
              <a:rPr lang="de-DE" dirty="0" smtClean="0"/>
              <a:t>die Einhaltung der Grundsätze </a:t>
            </a:r>
            <a:r>
              <a:rPr lang="de-DE" dirty="0" smtClean="0">
                <a:solidFill>
                  <a:srgbClr val="0070C0"/>
                </a:solidFill>
              </a:rPr>
              <a:t>Erforderlichkeit</a:t>
            </a:r>
            <a:r>
              <a:rPr lang="de-DE" dirty="0" smtClean="0"/>
              <a:t> / </a:t>
            </a:r>
            <a:r>
              <a:rPr lang="de-DE" dirty="0" err="1" smtClean="0">
                <a:solidFill>
                  <a:srgbClr val="0070C0"/>
                </a:solidFill>
              </a:rPr>
              <a:t>Datenminimalität</a:t>
            </a:r>
            <a:r>
              <a:rPr lang="de-DE" dirty="0" smtClean="0">
                <a:solidFill>
                  <a:srgbClr val="0070C0"/>
                </a:solidFill>
              </a:rPr>
              <a:t>,</a:t>
            </a:r>
            <a:r>
              <a:rPr lang="de-DE" dirty="0" smtClean="0"/>
              <a:t/>
            </a:r>
            <a:br>
              <a:rPr lang="de-DE" dirty="0" smtClean="0"/>
            </a:br>
            <a:r>
              <a:rPr lang="de-DE" dirty="0" smtClean="0"/>
              <a:t>(</a:t>
            </a:r>
            <a:r>
              <a:rPr lang="de-DE" dirty="0"/>
              <a:t>Forschende müssen </a:t>
            </a:r>
            <a:r>
              <a:rPr lang="de-DE" dirty="0" smtClean="0"/>
              <a:t>prüfen, ob es mildere Mittel zur Erreichung ihrer Forschungsziele gibt, bspw. Nutzung anonymer Daten.)</a:t>
            </a:r>
          </a:p>
          <a:p>
            <a:r>
              <a:rPr lang="de-DE" dirty="0" smtClean="0">
                <a:solidFill>
                  <a:schemeClr val="tx1"/>
                </a:solidFill>
              </a:rPr>
              <a:t>die Beachtung des </a:t>
            </a:r>
            <a:r>
              <a:rPr lang="de-DE" dirty="0" smtClean="0">
                <a:solidFill>
                  <a:srgbClr val="0070C0"/>
                </a:solidFill>
              </a:rPr>
              <a:t>Übermaßverbots.</a:t>
            </a:r>
            <a:r>
              <a:rPr lang="de-DE" dirty="0" smtClean="0"/>
              <a:t/>
            </a:r>
            <a:br>
              <a:rPr lang="de-DE" dirty="0" smtClean="0"/>
            </a:br>
            <a:r>
              <a:rPr lang="de-DE" dirty="0" smtClean="0"/>
              <a:t>(Forschende müssen abwägen, ob die betroffenen Personen durch ihr Forschungsvorhaben nicht übermäßig belastet werden.)</a:t>
            </a:r>
          </a:p>
          <a:p>
            <a:pPr marL="0" indent="0">
              <a:buNone/>
            </a:pPr>
            <a:r>
              <a:rPr lang="de-DE" dirty="0" smtClean="0">
                <a:sym typeface="Wingdings"/>
              </a:rPr>
              <a:t> Beteiligung Datenschutzbeauftragter, Ethikkommission</a:t>
            </a:r>
            <a:endParaRPr lang="de-DE" dirty="0"/>
          </a:p>
        </p:txBody>
      </p:sp>
    </p:spTree>
    <p:extLst>
      <p:ext uri="{BB962C8B-B14F-4D97-AF65-F5344CB8AC3E}">
        <p14:creationId xmlns:p14="http://schemas.microsoft.com/office/powerpoint/2010/main" val="13973143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2104899278"/>
              </p:ext>
            </p:extLst>
          </p:nvPr>
        </p:nvGraphicFramePr>
        <p:xfrm>
          <a:off x="4368987" y="1234776"/>
          <a:ext cx="4668687" cy="399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r>
              <a:rPr lang="de-DE" dirty="0"/>
              <a:t>Abschließend: </a:t>
            </a:r>
            <a:r>
              <a:rPr lang="de-DE" dirty="0" smtClean="0"/>
              <a:t>Datenschutzkonforme Forschung</a:t>
            </a:r>
            <a:endParaRPr lang="de-DE" dirty="0"/>
          </a:p>
        </p:txBody>
      </p:sp>
      <p:sp>
        <p:nvSpPr>
          <p:cNvPr id="3" name="Inhaltsplatzhalter 2"/>
          <p:cNvSpPr>
            <a:spLocks noGrp="1"/>
          </p:cNvSpPr>
          <p:nvPr>
            <p:ph sz="half" idx="1"/>
          </p:nvPr>
        </p:nvSpPr>
        <p:spPr/>
        <p:txBody>
          <a:bodyPr/>
          <a:lstStyle/>
          <a:p>
            <a:r>
              <a:rPr lang="de-DE" dirty="0" smtClean="0">
                <a:solidFill>
                  <a:srgbClr val="0070C0"/>
                </a:solidFill>
              </a:rPr>
              <a:t>Datenschutzkonzept </a:t>
            </a:r>
          </a:p>
          <a:p>
            <a:pPr lvl="1"/>
            <a:r>
              <a:rPr lang="de-DE" dirty="0" smtClean="0"/>
              <a:t>Verantwortlichkeiten</a:t>
            </a:r>
          </a:p>
          <a:p>
            <a:pPr lvl="1"/>
            <a:r>
              <a:rPr lang="de-DE" dirty="0" smtClean="0"/>
              <a:t>Rechtsgrundlage</a:t>
            </a:r>
          </a:p>
          <a:p>
            <a:pPr lvl="1"/>
            <a:r>
              <a:rPr lang="de-DE" dirty="0" smtClean="0"/>
              <a:t>Zweck und Datenumfang</a:t>
            </a:r>
          </a:p>
          <a:p>
            <a:pPr lvl="1"/>
            <a:r>
              <a:rPr lang="de-DE" dirty="0" smtClean="0"/>
              <a:t>Umgang mit Daten (Anonymisierung, Pseudonymisierung, Zugriffsrechte, Informationspflichten und Betroffenenrechte)</a:t>
            </a:r>
          </a:p>
          <a:p>
            <a:pPr lvl="1"/>
            <a:r>
              <a:rPr lang="de-DE" dirty="0" smtClean="0"/>
              <a:t>Risikoeinschätzung</a:t>
            </a:r>
          </a:p>
          <a:p>
            <a:pPr lvl="1"/>
            <a:r>
              <a:rPr lang="de-DE" dirty="0" smtClean="0"/>
              <a:t>Schutz durch technisch organisatorische Maßnahmen</a:t>
            </a:r>
          </a:p>
          <a:p>
            <a:r>
              <a:rPr lang="de-DE" dirty="0" smtClean="0">
                <a:solidFill>
                  <a:srgbClr val="0070C0"/>
                </a:solidFill>
              </a:rPr>
              <a:t>VVT</a:t>
            </a:r>
          </a:p>
          <a:p>
            <a:r>
              <a:rPr lang="de-DE" dirty="0" smtClean="0"/>
              <a:t>Ggf. </a:t>
            </a:r>
            <a:r>
              <a:rPr lang="de-DE" dirty="0" smtClean="0">
                <a:solidFill>
                  <a:srgbClr val="0070C0"/>
                </a:solidFill>
              </a:rPr>
              <a:t>DSFA</a:t>
            </a:r>
          </a:p>
        </p:txBody>
      </p:sp>
      <p:sp>
        <p:nvSpPr>
          <p:cNvPr id="6" name="Inhaltsplatzhalter 5"/>
          <p:cNvSpPr>
            <a:spLocks noGrp="1"/>
          </p:cNvSpPr>
          <p:nvPr>
            <p:ph sz="half" idx="2"/>
          </p:nvPr>
        </p:nvSpPr>
        <p:spPr>
          <a:xfrm>
            <a:off x="4648200" y="5284381"/>
            <a:ext cx="4114800" cy="1252944"/>
          </a:xfrm>
        </p:spPr>
        <p:txBody>
          <a:bodyPr/>
          <a:lstStyle/>
          <a:p>
            <a:r>
              <a:rPr lang="de-DE" sz="2000" dirty="0" smtClean="0">
                <a:solidFill>
                  <a:srgbClr val="0070C0"/>
                </a:solidFill>
              </a:rPr>
              <a:t>Veröffentlichung</a:t>
            </a:r>
            <a:r>
              <a:rPr lang="de-DE" sz="2000" dirty="0" smtClean="0"/>
              <a:t>: Anonym, ansonsten mit Einwilligung oder nur bei deutlich überwiegendem öffentlichen Interesse.</a:t>
            </a:r>
          </a:p>
          <a:p>
            <a:endParaRPr lang="de-DE" dirty="0"/>
          </a:p>
        </p:txBody>
      </p:sp>
      <p:cxnSp>
        <p:nvCxnSpPr>
          <p:cNvPr id="11" name="Gerade Verbindung mit Pfeil 10"/>
          <p:cNvCxnSpPr/>
          <p:nvPr/>
        </p:nvCxnSpPr>
        <p:spPr bwMode="auto">
          <a:xfrm flipV="1">
            <a:off x="3200400" y="3009013"/>
            <a:ext cx="925033" cy="467833"/>
          </a:xfrm>
          <a:prstGeom prst="straightConnector1">
            <a:avLst/>
          </a:prstGeom>
          <a:solidFill>
            <a:schemeClr val="accent1"/>
          </a:solidFill>
          <a:ln w="28575" cap="flat" cmpd="sng" algn="ctr">
            <a:solidFill>
              <a:srgbClr val="00254F"/>
            </a:solidFill>
            <a:prstDash val="solid"/>
            <a:round/>
            <a:headEnd type="none" w="med" len="med"/>
            <a:tailEnd type="arrow"/>
          </a:ln>
          <a:effectLst/>
        </p:spPr>
      </p:cxnSp>
      <p:cxnSp>
        <p:nvCxnSpPr>
          <p:cNvPr id="12" name="Gerade Verbindung mit Pfeil 11"/>
          <p:cNvCxnSpPr/>
          <p:nvPr/>
        </p:nvCxnSpPr>
        <p:spPr bwMode="auto">
          <a:xfrm flipH="1">
            <a:off x="1743740" y="5128437"/>
            <a:ext cx="279990" cy="1070344"/>
          </a:xfrm>
          <a:prstGeom prst="straightConnector1">
            <a:avLst/>
          </a:prstGeom>
          <a:solidFill>
            <a:schemeClr val="accent1"/>
          </a:solidFill>
          <a:ln w="28575" cap="flat" cmpd="sng" algn="ctr">
            <a:solidFill>
              <a:srgbClr val="00254F"/>
            </a:solidFill>
            <a:prstDash val="solid"/>
            <a:round/>
            <a:headEnd type="none" w="med" len="med"/>
            <a:tailEnd type="arrow"/>
          </a:ln>
          <a:effectLst/>
        </p:spPr>
      </p:cxnSp>
    </p:spTree>
    <p:extLst>
      <p:ext uri="{BB962C8B-B14F-4D97-AF65-F5344CB8AC3E}">
        <p14:creationId xmlns:p14="http://schemas.microsoft.com/office/powerpoint/2010/main" val="74666190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DE" dirty="0" smtClean="0"/>
              <a:t>Agenda</a:t>
            </a:r>
          </a:p>
        </p:txBody>
      </p:sp>
      <p:sp>
        <p:nvSpPr>
          <p:cNvPr id="10243" name="Inhaltsplatzhalter 2"/>
          <p:cNvSpPr>
            <a:spLocks noGrp="1"/>
          </p:cNvSpPr>
          <p:nvPr>
            <p:ph idx="1"/>
          </p:nvPr>
        </p:nvSpPr>
        <p:spPr>
          <a:xfrm>
            <a:off x="461913" y="1335088"/>
            <a:ext cx="8301087" cy="2404399"/>
          </a:xfrm>
        </p:spPr>
        <p:txBody>
          <a:bodyPr/>
          <a:lstStyle/>
          <a:p>
            <a:r>
              <a:rPr lang="de-DE" dirty="0"/>
              <a:t>Grundbegriffe </a:t>
            </a:r>
            <a:r>
              <a:rPr lang="de-DE" dirty="0" smtClean="0"/>
              <a:t>(</a:t>
            </a:r>
            <a:r>
              <a:rPr lang="de-DE" dirty="0" err="1" smtClean="0"/>
              <a:t>pbD</a:t>
            </a:r>
            <a:r>
              <a:rPr lang="de-DE" dirty="0" smtClean="0"/>
              <a:t>, Anonymisierung</a:t>
            </a:r>
            <a:r>
              <a:rPr lang="de-DE" dirty="0"/>
              <a:t>, Pseudonymisierung, …)</a:t>
            </a:r>
          </a:p>
          <a:p>
            <a:r>
              <a:rPr lang="de-DE" dirty="0" smtClean="0"/>
              <a:t>Forschungsfreiheit und Datenschutz</a:t>
            </a:r>
            <a:endParaRPr lang="de-DE" dirty="0"/>
          </a:p>
          <a:p>
            <a:r>
              <a:rPr lang="de-DE" dirty="0" smtClean="0"/>
              <a:t>Rechtsgrundlagen für die Forschung</a:t>
            </a:r>
          </a:p>
          <a:p>
            <a:r>
              <a:rPr lang="de-DE" dirty="0" smtClean="0"/>
              <a:t>Typische Datenschutzthemen in der Forschung</a:t>
            </a:r>
          </a:p>
          <a:p>
            <a:pPr lvl="1"/>
            <a:r>
              <a:rPr lang="de-DE" dirty="0"/>
              <a:t>Befragungen, </a:t>
            </a:r>
            <a:r>
              <a:rPr lang="de-DE" dirty="0" smtClean="0"/>
              <a:t>Verantwortung, Speicherdauer, …</a:t>
            </a:r>
            <a:endParaRPr lang="de-DE" dirty="0"/>
          </a:p>
          <a:p>
            <a:r>
              <a:rPr lang="de-DE" dirty="0" smtClean="0"/>
              <a:t>Fragen, Diskussion</a:t>
            </a:r>
            <a:endParaRPr lang="de-DE" dirty="0"/>
          </a:p>
        </p:txBody>
      </p:sp>
      <p:pic>
        <p:nvPicPr>
          <p:cNvPr id="1029" name="Picture 5" descr="C:\Users\anbr\AppData\Local\Microsoft\Windows\Temporary Internet Files\Content.IE5\MS5VCBFS\7371[1].jpg"/>
          <p:cNvPicPr>
            <a:picLocks noChangeAspect="1" noChangeArrowheads="1"/>
          </p:cNvPicPr>
          <p:nvPr/>
        </p:nvPicPr>
        <p:blipFill rotWithShape="1">
          <a:blip r:embed="rId3">
            <a:extLst>
              <a:ext uri="{28A0092B-C50C-407E-A947-70E740481C1C}">
                <a14:useLocalDpi xmlns:a14="http://schemas.microsoft.com/office/drawing/2010/main" val="0"/>
              </a:ext>
            </a:extLst>
          </a:blip>
          <a:srcRect t="15161" b="-15161"/>
          <a:stretch/>
        </p:blipFill>
        <p:spPr bwMode="auto">
          <a:xfrm>
            <a:off x="0" y="4081222"/>
            <a:ext cx="9144000" cy="3970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rot="20400000">
            <a:off x="391731" y="4960702"/>
            <a:ext cx="3189991" cy="584775"/>
          </a:xfrm>
          <a:prstGeom prst="rect">
            <a:avLst/>
          </a:prstGeom>
          <a:noFill/>
        </p:spPr>
        <p:txBody>
          <a:bodyPr wrap="square" rtlCol="0">
            <a:spAutoFit/>
          </a:bodyPr>
          <a:lstStyle/>
          <a:p>
            <a:pPr algn="l"/>
            <a:r>
              <a:rPr lang="de-DE" sz="3200" b="1" dirty="0" smtClean="0">
                <a:solidFill>
                  <a:schemeClr val="bg1"/>
                </a:solidFill>
              </a:rPr>
              <a:t>Fit für die DSGVO </a:t>
            </a:r>
            <a:endParaRPr lang="de-DE" sz="3200" b="1" dirty="0">
              <a:solidFill>
                <a:schemeClr val="bg1"/>
              </a:solidFill>
            </a:endParaRPr>
          </a:p>
        </p:txBody>
      </p:sp>
      <p:sp>
        <p:nvSpPr>
          <p:cNvPr id="6" name="Foliennummernplatzhalter 3"/>
          <p:cNvSpPr txBox="1">
            <a:spLocks/>
          </p:cNvSpPr>
          <p:nvPr/>
        </p:nvSpPr>
        <p:spPr bwMode="auto">
          <a:xfrm>
            <a:off x="7073611" y="6394637"/>
            <a:ext cx="2025650" cy="392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400" kern="1200">
                <a:solidFill>
                  <a:srgbClr val="00254F"/>
                </a:solidFill>
                <a:latin typeface="Arial Narrow" pitchFamily="34" charset="0"/>
                <a:ea typeface="Arial Unicode MS" pitchFamily="34" charset="-128"/>
                <a:cs typeface="Arial Unicode MS" pitchFamily="34" charset="-128"/>
              </a:defRPr>
            </a:lvl1pPr>
            <a:lvl2pPr marL="4572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2pPr>
            <a:lvl3pPr marL="9144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3pPr>
            <a:lvl4pPr marL="13716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4pPr>
            <a:lvl5pPr marL="18288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9pPr>
          </a:lstStyle>
          <a:p>
            <a:pPr>
              <a:defRPr/>
            </a:pPr>
            <a:fld id="{94855645-9EB6-444C-B15B-A1343CB578C9}" type="slidenum">
              <a:rPr lang="de-DE" smtClean="0"/>
              <a:pPr>
                <a:defRPr/>
              </a:pPr>
              <a:t>2</a:t>
            </a:fld>
            <a:endParaRPr lang="de-DE" dirty="0"/>
          </a:p>
        </p:txBody>
      </p:sp>
    </p:spTree>
    <p:extLst>
      <p:ext uri="{BB962C8B-B14F-4D97-AF65-F5344CB8AC3E}">
        <p14:creationId xmlns:p14="http://schemas.microsoft.com/office/powerpoint/2010/main" val="21785858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a:t>
            </a:r>
          </a:p>
        </p:txBody>
      </p:sp>
      <p:sp>
        <p:nvSpPr>
          <p:cNvPr id="3" name="Inhaltsplatzhalter 2"/>
          <p:cNvSpPr>
            <a:spLocks noGrp="1"/>
          </p:cNvSpPr>
          <p:nvPr>
            <p:ph idx="1"/>
          </p:nvPr>
        </p:nvSpPr>
        <p:spPr>
          <a:xfrm>
            <a:off x="461913" y="1335088"/>
            <a:ext cx="8566340" cy="5202237"/>
          </a:xfrm>
        </p:spPr>
        <p:txBody>
          <a:bodyPr/>
          <a:lstStyle/>
          <a:p>
            <a:r>
              <a:rPr lang="de-DE" dirty="0"/>
              <a:t>Webseiten</a:t>
            </a:r>
          </a:p>
          <a:p>
            <a:pPr lvl="1"/>
            <a:r>
              <a:rPr lang="de-DE" sz="1800" dirty="0"/>
              <a:t>Uni Paderborn: Datenschutz in der Forschung</a:t>
            </a:r>
            <a:br>
              <a:rPr lang="de-DE" sz="1800" dirty="0"/>
            </a:br>
            <a:r>
              <a:rPr lang="de-DE" sz="1800" dirty="0"/>
              <a:t>(https://</a:t>
            </a:r>
            <a:r>
              <a:rPr lang="de-DE" sz="1800" dirty="0" smtClean="0"/>
              <a:t>www.uni-paderborn.de/datenschutz/datenschutz-in-der-forschung)</a:t>
            </a:r>
            <a:endParaRPr lang="de-DE" sz="1800" dirty="0"/>
          </a:p>
          <a:p>
            <a:pPr lvl="1"/>
            <a:r>
              <a:rPr lang="de-DE" sz="1800" dirty="0"/>
              <a:t>Verbund Forschungsdaten Bildung (</a:t>
            </a:r>
            <a:r>
              <a:rPr lang="de-DE" sz="1800" dirty="0" err="1" smtClean="0"/>
              <a:t>VerbundFDB</a:t>
            </a:r>
            <a:r>
              <a:rPr lang="de-DE" sz="1800" dirty="0" smtClean="0"/>
              <a:t>) am </a:t>
            </a:r>
            <a:r>
              <a:rPr lang="de-DE" sz="1800" dirty="0"/>
              <a:t>DIPF | Leibniz-Institut für Bildungsforschung und </a:t>
            </a:r>
            <a:r>
              <a:rPr lang="de-DE" sz="1800" dirty="0" smtClean="0"/>
              <a:t>Bildungsinformation </a:t>
            </a:r>
            <a:br>
              <a:rPr lang="de-DE" sz="1800" dirty="0" smtClean="0"/>
            </a:br>
            <a:r>
              <a:rPr lang="de-DE" sz="1800" dirty="0" smtClean="0"/>
              <a:t>(https</a:t>
            </a:r>
            <a:r>
              <a:rPr lang="de-DE" sz="1800" dirty="0"/>
              <a:t>://</a:t>
            </a:r>
            <a:r>
              <a:rPr lang="de-DE" sz="1800" dirty="0" smtClean="0"/>
              <a:t>www.forschungsdaten-bildung.de/info-datenschutz)</a:t>
            </a:r>
          </a:p>
          <a:p>
            <a:pPr lvl="1"/>
            <a:r>
              <a:rPr lang="de-DE" sz="1800" dirty="0" smtClean="0"/>
              <a:t>Datenschutz </a:t>
            </a:r>
            <a:r>
              <a:rPr lang="de-DE" sz="1800" dirty="0"/>
              <a:t>in Hochschulen: </a:t>
            </a:r>
            <a:r>
              <a:rPr lang="de-DE" sz="1800" dirty="0" smtClean="0"/>
              <a:t>ZENDAS </a:t>
            </a:r>
            <a:r>
              <a:rPr lang="de-DE" sz="1800" dirty="0"/>
              <a:t/>
            </a:r>
            <a:br>
              <a:rPr lang="de-DE" sz="1800" dirty="0"/>
            </a:br>
            <a:r>
              <a:rPr lang="de-DE" sz="1800" dirty="0"/>
              <a:t>bspw. Datenschutz bei Umfragen im Rahmen wissenschaftlicher Forschung/empirischer </a:t>
            </a:r>
            <a:r>
              <a:rPr lang="de-DE" sz="1800" dirty="0" smtClean="0"/>
              <a:t>Erhebungen</a:t>
            </a:r>
            <a:br>
              <a:rPr lang="de-DE" sz="1800" dirty="0" smtClean="0"/>
            </a:br>
            <a:r>
              <a:rPr lang="de-DE" sz="1800" dirty="0" smtClean="0"/>
              <a:t>(https</a:t>
            </a:r>
            <a:r>
              <a:rPr lang="de-DE" sz="1800" dirty="0"/>
              <a:t>://</a:t>
            </a:r>
            <a:r>
              <a:rPr lang="de-DE" sz="1800" dirty="0" smtClean="0"/>
              <a:t>www.zendas.de/themen/umfragen/index.html)</a:t>
            </a:r>
            <a:endParaRPr lang="de-DE" sz="1800" dirty="0"/>
          </a:p>
          <a:p>
            <a:r>
              <a:rPr lang="de-DE" dirty="0" smtClean="0"/>
              <a:t>Broschüren</a:t>
            </a:r>
          </a:p>
          <a:p>
            <a:pPr lvl="1"/>
            <a:r>
              <a:rPr lang="de-DE" sz="1800" dirty="0"/>
              <a:t>GUIDE: Leitlinien für den Datenschutz in der wissenschaftlichen Forschung zu Aspekten der Mensch-Technik-Interaktion (https://www.iosb.fraunhofer.de/servlet/is/77819/GUIDELine.pdf</a:t>
            </a:r>
            <a:r>
              <a:rPr lang="de-DE" sz="1800" dirty="0" smtClean="0"/>
              <a:t>)</a:t>
            </a:r>
          </a:p>
          <a:p>
            <a:pPr lvl="1"/>
            <a:r>
              <a:rPr lang="de-DE" sz="1800" dirty="0" err="1" smtClean="0"/>
              <a:t>Metschke</a:t>
            </a:r>
            <a:r>
              <a:rPr lang="de-DE" sz="1800" dirty="0" smtClean="0"/>
              <a:t>, R.,  Wellbrock, R.: Datenschutz in Wissenschaft </a:t>
            </a:r>
            <a:r>
              <a:rPr lang="de-DE" sz="1800" dirty="0"/>
              <a:t>und </a:t>
            </a:r>
            <a:r>
              <a:rPr lang="de-DE" sz="1800" dirty="0" smtClean="0"/>
              <a:t>Forschung. 3. Aufl. 2002</a:t>
            </a:r>
            <a:r>
              <a:rPr lang="de-DE" sz="1800" dirty="0"/>
              <a:t/>
            </a:r>
            <a:br>
              <a:rPr lang="de-DE" sz="1800" dirty="0"/>
            </a:br>
            <a:r>
              <a:rPr lang="de-DE" sz="1800" dirty="0"/>
              <a:t>(https://www.uni-muenchen.de/einrichtungen/orga_lmu/beauftragte/dschutz/regelungen</a:t>
            </a:r>
            <a:r>
              <a:rPr lang="de-DE" sz="1800" dirty="0" smtClean="0"/>
              <a:t>/</a:t>
            </a:r>
            <a:br>
              <a:rPr lang="de-DE" sz="1800" dirty="0" smtClean="0"/>
            </a:br>
            <a:r>
              <a:rPr lang="de-DE" sz="1800" dirty="0" smtClean="0"/>
              <a:t>ds_wiss_und_fo.pdf (noch vor der DSGVO)</a:t>
            </a:r>
            <a:endParaRPr lang="de-DE" sz="1800" dirty="0"/>
          </a:p>
          <a:p>
            <a:pPr lvl="1"/>
            <a:endParaRPr lang="de-DE" sz="1600" dirty="0"/>
          </a:p>
        </p:txBody>
      </p:sp>
    </p:spTree>
    <p:extLst>
      <p:ext uri="{BB962C8B-B14F-4D97-AF65-F5344CB8AC3E}">
        <p14:creationId xmlns:p14="http://schemas.microsoft.com/office/powerpoint/2010/main" val="96948605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486" y="1681942"/>
            <a:ext cx="2271388" cy="225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Rectangle 3"/>
          <p:cNvSpPr>
            <a:spLocks noGrp="1"/>
          </p:cNvSpPr>
          <p:nvPr>
            <p:ph type="body" idx="1"/>
          </p:nvPr>
        </p:nvSpPr>
        <p:spPr>
          <a:xfrm>
            <a:off x="594640" y="1333948"/>
            <a:ext cx="7981950" cy="5136300"/>
          </a:xfrm>
        </p:spPr>
        <p:txBody>
          <a:bodyPr/>
          <a:lstStyle/>
          <a:p>
            <a:pPr algn="ctr" eaLnBrk="1" hangingPunct="1">
              <a:buFont typeface="Wingdings" pitchFamily="2" charset="2"/>
              <a:buNone/>
            </a:pPr>
            <a:r>
              <a:rPr lang="de-DE" altLang="de-DE" sz="2800" b="1" dirty="0" smtClean="0"/>
              <a:t>Vielen Dank für Ihre Aufmerksamkeit!</a:t>
            </a:r>
          </a:p>
          <a:p>
            <a:pPr eaLnBrk="1" hangingPunct="1">
              <a:buFont typeface="Wingdings" pitchFamily="2" charset="2"/>
              <a:buNone/>
            </a:pPr>
            <a:endParaRPr lang="de-DE" altLang="de-DE" sz="2800" b="1" dirty="0" smtClean="0"/>
          </a:p>
          <a:p>
            <a:pPr algn="ctr" eaLnBrk="1" hangingPunct="1">
              <a:buFont typeface="Wingdings" pitchFamily="2" charset="2"/>
              <a:buNone/>
            </a:pPr>
            <a:r>
              <a:rPr lang="de-DE" altLang="de-DE" sz="2800" b="1" dirty="0" smtClean="0"/>
              <a:t> Fragen?</a:t>
            </a:r>
          </a:p>
          <a:p>
            <a:pPr algn="ctr" eaLnBrk="1" hangingPunct="1">
              <a:buFont typeface="Wingdings" pitchFamily="2" charset="2"/>
              <a:buNone/>
            </a:pPr>
            <a:endParaRPr lang="de-DE" altLang="de-DE" sz="2800" b="1" dirty="0" smtClean="0"/>
          </a:p>
          <a:p>
            <a:pPr marL="0" indent="0">
              <a:buNone/>
            </a:pPr>
            <a:endParaRPr lang="de-DE" sz="1100" dirty="0" smtClean="0">
              <a:latin typeface="Courier New" panose="02070309020205020404" pitchFamily="49" charset="0"/>
              <a:cs typeface="Courier New" panose="02070309020205020404" pitchFamily="49" charset="0"/>
            </a:endParaRPr>
          </a:p>
          <a:p>
            <a:pPr marL="0" indent="0">
              <a:buNone/>
            </a:pPr>
            <a:endParaRPr lang="de-DE" sz="1100" dirty="0">
              <a:latin typeface="Courier New" panose="02070309020205020404" pitchFamily="49" charset="0"/>
              <a:cs typeface="Courier New" panose="02070309020205020404" pitchFamily="49" charset="0"/>
            </a:endParaRPr>
          </a:p>
          <a:p>
            <a:pPr marL="0" indent="0">
              <a:buNone/>
            </a:pPr>
            <a:r>
              <a:rPr lang="de-DE" sz="1100" dirty="0" smtClean="0">
                <a:latin typeface="Courier New" panose="02070309020205020404" pitchFamily="49" charset="0"/>
                <a:cs typeface="Courier New" panose="02070309020205020404" pitchFamily="49" charset="0"/>
              </a:rPr>
              <a:t>-------------------------------------------------------------------</a:t>
            </a:r>
            <a:r>
              <a:rPr lang="de-DE" sz="1100" dirty="0">
                <a:latin typeface="Courier New" panose="02070309020205020404" pitchFamily="49" charset="0"/>
                <a:cs typeface="Courier New" panose="02070309020205020404" pitchFamily="49" charset="0"/>
              </a:rPr>
              <a:t>−−-</a:t>
            </a:r>
          </a:p>
          <a:p>
            <a:pPr marL="0" indent="0">
              <a:buNone/>
            </a:pPr>
            <a:r>
              <a:rPr lang="de-DE" sz="1200" dirty="0">
                <a:latin typeface="Courier New" panose="02070309020205020404" pitchFamily="49" charset="0"/>
                <a:cs typeface="Courier New" panose="02070309020205020404" pitchFamily="49" charset="0"/>
              </a:rPr>
              <a:t>Andreas Brennecke            </a:t>
            </a:r>
            <a:r>
              <a:rPr lang="de-DE" sz="1200" dirty="0" smtClean="0">
                <a:latin typeface="Courier New" panose="02070309020205020404" pitchFamily="49" charset="0"/>
                <a:cs typeface="Courier New" panose="02070309020205020404" pitchFamily="49" charset="0"/>
              </a:rPr>
              <a:t>Svenja Schaefer</a:t>
            </a:r>
            <a:endParaRPr lang="de-DE" sz="1200" dirty="0">
              <a:latin typeface="Courier New" panose="02070309020205020404" pitchFamily="49" charset="0"/>
              <a:cs typeface="Courier New" panose="02070309020205020404" pitchFamily="49" charset="0"/>
            </a:endParaRPr>
          </a:p>
          <a:p>
            <a:pPr marL="0" indent="0">
              <a:buNone/>
            </a:pPr>
            <a:r>
              <a:rPr lang="de-DE" sz="1200" dirty="0">
                <a:latin typeface="Courier New" panose="02070309020205020404" pitchFamily="49" charset="0"/>
                <a:cs typeface="Courier New" panose="02070309020205020404" pitchFamily="49" charset="0"/>
              </a:rPr>
              <a:t>Datenschutzbeauftragter      </a:t>
            </a:r>
            <a:r>
              <a:rPr lang="de-DE" sz="1200" dirty="0" smtClean="0">
                <a:latin typeface="Courier New" panose="02070309020205020404" pitchFamily="49" charset="0"/>
                <a:cs typeface="Courier New" panose="02070309020205020404" pitchFamily="49" charset="0"/>
              </a:rPr>
              <a:t>stellvertretende Datenschutzbeauftragte</a:t>
            </a:r>
            <a:endParaRPr lang="de-DE" sz="1200" dirty="0">
              <a:latin typeface="Courier New" panose="02070309020205020404" pitchFamily="49" charset="0"/>
              <a:cs typeface="Courier New" panose="02070309020205020404" pitchFamily="49" charset="0"/>
            </a:endParaRPr>
          </a:p>
          <a:p>
            <a:pPr marL="0" indent="0">
              <a:buNone/>
            </a:pPr>
            <a:r>
              <a:rPr lang="de-DE" sz="1200" dirty="0">
                <a:latin typeface="Courier New" panose="02070309020205020404" pitchFamily="49" charset="0"/>
                <a:cs typeface="Courier New" panose="02070309020205020404" pitchFamily="49" charset="0"/>
              </a:rPr>
              <a:t> </a:t>
            </a:r>
          </a:p>
          <a:p>
            <a:pPr marL="0" indent="0">
              <a:buNone/>
            </a:pPr>
            <a:r>
              <a:rPr lang="de-DE" sz="1200" dirty="0">
                <a:latin typeface="Courier New" panose="02070309020205020404" pitchFamily="49" charset="0"/>
                <a:cs typeface="Courier New" panose="02070309020205020404" pitchFamily="49" charset="0"/>
              </a:rPr>
              <a:t>Universität Paderborn</a:t>
            </a:r>
          </a:p>
          <a:p>
            <a:pPr marL="0" indent="0">
              <a:buNone/>
            </a:pPr>
            <a:r>
              <a:rPr lang="de-DE" sz="1200" dirty="0">
                <a:latin typeface="Courier New" panose="02070309020205020404" pitchFamily="49" charset="0"/>
                <a:cs typeface="Courier New" panose="02070309020205020404" pitchFamily="49" charset="0"/>
              </a:rPr>
              <a:t>Warburger Str. 100</a:t>
            </a:r>
          </a:p>
          <a:p>
            <a:pPr marL="0" indent="0">
              <a:buNone/>
            </a:pPr>
            <a:r>
              <a:rPr lang="de-DE" sz="1200" dirty="0">
                <a:latin typeface="Courier New" panose="02070309020205020404" pitchFamily="49" charset="0"/>
                <a:cs typeface="Courier New" panose="02070309020205020404" pitchFamily="49" charset="0"/>
              </a:rPr>
              <a:t>D-33098 Paderborn</a:t>
            </a:r>
          </a:p>
          <a:p>
            <a:pPr marL="0" indent="0">
              <a:buNone/>
            </a:pPr>
            <a:r>
              <a:rPr lang="de-DE" sz="1200" dirty="0">
                <a:latin typeface="Courier New" panose="02070309020205020404" pitchFamily="49" charset="0"/>
                <a:cs typeface="Courier New" panose="02070309020205020404" pitchFamily="49" charset="0"/>
              </a:rPr>
              <a:t> </a:t>
            </a:r>
          </a:p>
          <a:p>
            <a:pPr marL="0" indent="0">
              <a:buNone/>
            </a:pPr>
            <a:r>
              <a:rPr lang="de-DE" sz="1200" dirty="0">
                <a:latin typeface="Courier New" panose="02070309020205020404" pitchFamily="49" charset="0"/>
                <a:cs typeface="Courier New" panose="02070309020205020404" pitchFamily="49" charset="0"/>
              </a:rPr>
              <a:t>Raum:      N5.329            </a:t>
            </a:r>
            <a:r>
              <a:rPr lang="de-DE" sz="1200" dirty="0" smtClean="0">
                <a:latin typeface="Courier New" panose="02070309020205020404" pitchFamily="49" charset="0"/>
                <a:cs typeface="Courier New" panose="02070309020205020404" pitchFamily="49" charset="0"/>
              </a:rPr>
              <a:t>N5.125</a:t>
            </a:r>
            <a:endParaRPr lang="de-DE" sz="1200" dirty="0">
              <a:latin typeface="Courier New" panose="02070309020205020404" pitchFamily="49" charset="0"/>
              <a:cs typeface="Courier New" panose="02070309020205020404" pitchFamily="49" charset="0"/>
            </a:endParaRPr>
          </a:p>
          <a:p>
            <a:pPr marL="0" indent="0">
              <a:buNone/>
            </a:pPr>
            <a:r>
              <a:rPr lang="de-DE" sz="1200" dirty="0">
                <a:latin typeface="Courier New" panose="02070309020205020404" pitchFamily="49" charset="0"/>
                <a:cs typeface="Courier New" panose="02070309020205020404" pitchFamily="49" charset="0"/>
              </a:rPr>
              <a:t>Tel.:      05251 60-2400     05251 </a:t>
            </a:r>
            <a:r>
              <a:rPr lang="de-DE" sz="1200" dirty="0" smtClean="0">
                <a:latin typeface="Courier New" panose="02070309020205020404" pitchFamily="49" charset="0"/>
                <a:cs typeface="Courier New" panose="02070309020205020404" pitchFamily="49" charset="0"/>
              </a:rPr>
              <a:t>60-2145</a:t>
            </a:r>
            <a:endParaRPr lang="de-DE" sz="1200" dirty="0">
              <a:latin typeface="Courier New" panose="02070309020205020404" pitchFamily="49" charset="0"/>
              <a:cs typeface="Courier New" panose="02070309020205020404" pitchFamily="49" charset="0"/>
            </a:endParaRPr>
          </a:p>
          <a:p>
            <a:pPr marL="0" indent="0">
              <a:buNone/>
            </a:pPr>
            <a:r>
              <a:rPr lang="de-DE" sz="1200" dirty="0">
                <a:latin typeface="Courier New" panose="02070309020205020404" pitchFamily="49" charset="0"/>
                <a:cs typeface="Courier New" panose="02070309020205020404" pitchFamily="49" charset="0"/>
              </a:rPr>
              <a:t>Fax:       05251 60-4206</a:t>
            </a:r>
          </a:p>
          <a:p>
            <a:pPr marL="0" indent="0">
              <a:buNone/>
            </a:pPr>
            <a:r>
              <a:rPr lang="de-DE" sz="1200" dirty="0">
                <a:latin typeface="Courier New" panose="02070309020205020404" pitchFamily="49" charset="0"/>
                <a:cs typeface="Courier New" panose="02070309020205020404" pitchFamily="49" charset="0"/>
              </a:rPr>
              <a:t>E-Mail:    brennecke@upb.de  </a:t>
            </a:r>
            <a:r>
              <a:rPr lang="de-DE" sz="1200" dirty="0" smtClean="0">
                <a:latin typeface="Courier New" panose="02070309020205020404" pitchFamily="49" charset="0"/>
                <a:cs typeface="Courier New" panose="02070309020205020404" pitchFamily="49" charset="0"/>
              </a:rPr>
              <a:t>svenja.schaefer@upb.de</a:t>
            </a:r>
            <a:endParaRPr lang="de-DE" sz="2800" dirty="0">
              <a:latin typeface="Courier New" panose="02070309020205020404" pitchFamily="49" charset="0"/>
              <a:cs typeface="Courier New" panose="02070309020205020404" pitchFamily="49" charset="0"/>
            </a:endParaRPr>
          </a:p>
          <a:p>
            <a:pPr eaLnBrk="1" hangingPunct="1">
              <a:buFont typeface="Wingdings" pitchFamily="2" charset="2"/>
              <a:buNone/>
            </a:pPr>
            <a:endParaRPr lang="de-DE" altLang="de-DE" b="1" dirty="0" smtClean="0"/>
          </a:p>
        </p:txBody>
      </p:sp>
      <p:pic>
        <p:nvPicPr>
          <p:cNvPr id="5" name="Picture 4" descr="Fragezei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92" y="1910770"/>
            <a:ext cx="2036053" cy="183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6"/>
          <p:cNvSpPr>
            <a:spLocks noGrp="1"/>
          </p:cNvSpPr>
          <p:nvPr>
            <p:ph type="title"/>
          </p:nvPr>
        </p:nvSpPr>
        <p:spPr/>
        <p:txBody>
          <a:bodyPr/>
          <a:lstStyle/>
          <a:p>
            <a:pPr eaLnBrk="1" hangingPunct="1"/>
            <a:endParaRPr lang="de-DE" altLang="de-DE" dirty="0" smtClean="0"/>
          </a:p>
        </p:txBody>
      </p:sp>
    </p:spTree>
    <p:extLst>
      <p:ext uri="{BB962C8B-B14F-4D97-AF65-F5344CB8AC3E}">
        <p14:creationId xmlns:p14="http://schemas.microsoft.com/office/powerpoint/2010/main" val="18986057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Begrifflichkeiten: personenbezogene </a:t>
            </a:r>
            <a:r>
              <a:rPr lang="de-DE" dirty="0"/>
              <a:t>Daten </a:t>
            </a:r>
          </a:p>
        </p:txBody>
      </p:sp>
      <p:sp>
        <p:nvSpPr>
          <p:cNvPr id="7" name="Inhaltsplatzhalter 6"/>
          <p:cNvSpPr>
            <a:spLocks noGrp="1"/>
          </p:cNvSpPr>
          <p:nvPr>
            <p:ph idx="1"/>
          </p:nvPr>
        </p:nvSpPr>
        <p:spPr>
          <a:xfrm>
            <a:off x="461913" y="1335088"/>
            <a:ext cx="8050491" cy="5202237"/>
          </a:xfrm>
        </p:spPr>
        <p:txBody>
          <a:bodyPr/>
          <a:lstStyle/>
          <a:p>
            <a:r>
              <a:rPr lang="de-DE" b="1" dirty="0">
                <a:solidFill>
                  <a:srgbClr val="0070C0"/>
                </a:solidFill>
              </a:rPr>
              <a:t>Personenbezogene Daten</a:t>
            </a:r>
            <a:r>
              <a:rPr lang="de-DE" dirty="0"/>
              <a:t> sind Angaben über eine </a:t>
            </a:r>
            <a:r>
              <a:rPr lang="de-DE" dirty="0" smtClean="0"/>
              <a:t>identifizierte oder </a:t>
            </a:r>
            <a:r>
              <a:rPr lang="de-DE" dirty="0"/>
              <a:t>eine identifizierbare natürliche </a:t>
            </a:r>
            <a:r>
              <a:rPr lang="de-DE" dirty="0" smtClean="0"/>
              <a:t>Person. </a:t>
            </a:r>
          </a:p>
          <a:p>
            <a:r>
              <a:rPr lang="de-DE" dirty="0" smtClean="0"/>
              <a:t>Eine Identifizierung von Personen ist nicht nur über Name und Adresse sondern über viele andere Merkmale möglich, bspw.</a:t>
            </a:r>
          </a:p>
          <a:p>
            <a:pPr lvl="1"/>
            <a:r>
              <a:rPr lang="de-DE" dirty="0" smtClean="0"/>
              <a:t>Online-Kennung, E-Mail-Adresse, Kfz-Kennzeichen,</a:t>
            </a:r>
          </a:p>
          <a:p>
            <a:pPr lvl="1"/>
            <a:r>
              <a:rPr lang="de-DE" dirty="0" smtClean="0"/>
              <a:t>Matrikelnummer, Kontonummer,</a:t>
            </a:r>
          </a:p>
          <a:p>
            <a:pPr lvl="1"/>
            <a:r>
              <a:rPr lang="de-DE" dirty="0" smtClean="0"/>
              <a:t>Handynummer, IP-Adresse (EuGH, 2016), </a:t>
            </a:r>
          </a:p>
          <a:p>
            <a:pPr lvl="1"/>
            <a:r>
              <a:rPr lang="de-DE" dirty="0" smtClean="0"/>
              <a:t>genetische oder biometrische Angaben (Fingerabdrücke, Fotos, Sprache)</a:t>
            </a:r>
          </a:p>
          <a:p>
            <a:r>
              <a:rPr lang="de-DE" dirty="0" smtClean="0"/>
              <a:t>oder durch die Kombination scheinbar „harmloser“ Daten, bspw.</a:t>
            </a:r>
          </a:p>
          <a:p>
            <a:pPr lvl="1"/>
            <a:r>
              <a:rPr lang="de-DE" dirty="0" smtClean="0"/>
              <a:t>Uni, Studiengang, Fachsemester, Alter und Geschlecht,</a:t>
            </a:r>
            <a:endParaRPr lang="de-DE" dirty="0"/>
          </a:p>
          <a:p>
            <a:pPr lvl="1"/>
            <a:r>
              <a:rPr lang="de-DE" dirty="0"/>
              <a:t>Schule, </a:t>
            </a:r>
            <a:r>
              <a:rPr lang="de-DE" dirty="0" smtClean="0"/>
              <a:t>Schuljahr </a:t>
            </a:r>
            <a:r>
              <a:rPr lang="de-DE" dirty="0"/>
              <a:t>und </a:t>
            </a:r>
            <a:r>
              <a:rPr lang="de-DE" dirty="0" smtClean="0"/>
              <a:t>Klassenlehrer/in </a:t>
            </a:r>
            <a:r>
              <a:rPr lang="de-DE" dirty="0"/>
              <a:t>einer </a:t>
            </a:r>
            <a:r>
              <a:rPr lang="de-DE" dirty="0" smtClean="0"/>
              <a:t>Klasse,</a:t>
            </a:r>
            <a:endParaRPr lang="de-DE" dirty="0"/>
          </a:p>
          <a:p>
            <a:pPr lvl="1"/>
            <a:r>
              <a:rPr lang="de-DE" dirty="0" smtClean="0"/>
              <a:t>Schule, </a:t>
            </a:r>
            <a:r>
              <a:rPr lang="de-DE" dirty="0"/>
              <a:t>Schuljahr, </a:t>
            </a:r>
            <a:r>
              <a:rPr lang="de-DE" dirty="0" smtClean="0"/>
              <a:t>Klasse</a:t>
            </a:r>
            <a:r>
              <a:rPr lang="de-DE" dirty="0"/>
              <a:t> </a:t>
            </a:r>
            <a:r>
              <a:rPr lang="de-DE" dirty="0" smtClean="0"/>
              <a:t>und Geburtsland.</a:t>
            </a:r>
          </a:p>
        </p:txBody>
      </p:sp>
      <p:pic>
        <p:nvPicPr>
          <p:cNvPr id="9" name="Grafik 8"/>
          <p:cNvPicPr>
            <a:picLocks noChangeAspect="1"/>
          </p:cNvPicPr>
          <p:nvPr/>
        </p:nvPicPr>
        <p:blipFill rotWithShape="1">
          <a:blip r:embed="rId2">
            <a:clrChange>
              <a:clrFrom>
                <a:srgbClr val="FFFFFF"/>
              </a:clrFrom>
              <a:clrTo>
                <a:srgbClr val="FFFFFF">
                  <a:alpha val="0"/>
                </a:srgbClr>
              </a:clrTo>
            </a:clrChange>
          </a:blip>
          <a:srcRect l="43515" t="32661" r="13513" b="12952"/>
          <a:stretch/>
        </p:blipFill>
        <p:spPr>
          <a:xfrm>
            <a:off x="6178676" y="4818243"/>
            <a:ext cx="2763297" cy="1894336"/>
          </a:xfrm>
          <a:prstGeom prst="rect">
            <a:avLst/>
          </a:prstGeom>
        </p:spPr>
      </p:pic>
      <p:sp>
        <p:nvSpPr>
          <p:cNvPr id="5" name="Foliennummernplatzhalter 3"/>
          <p:cNvSpPr txBox="1">
            <a:spLocks/>
          </p:cNvSpPr>
          <p:nvPr/>
        </p:nvSpPr>
        <p:spPr bwMode="auto">
          <a:xfrm>
            <a:off x="7073611" y="6394637"/>
            <a:ext cx="2025650" cy="392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400" kern="1200">
                <a:solidFill>
                  <a:srgbClr val="00254F"/>
                </a:solidFill>
                <a:latin typeface="Arial Narrow" pitchFamily="34" charset="0"/>
                <a:ea typeface="Arial Unicode MS" pitchFamily="34" charset="-128"/>
                <a:cs typeface="Arial Unicode MS" pitchFamily="34" charset="-128"/>
              </a:defRPr>
            </a:lvl1pPr>
            <a:lvl2pPr marL="4572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2pPr>
            <a:lvl3pPr marL="9144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3pPr>
            <a:lvl4pPr marL="13716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4pPr>
            <a:lvl5pPr marL="18288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9pPr>
          </a:lstStyle>
          <a:p>
            <a:pPr>
              <a:defRPr/>
            </a:pPr>
            <a:fld id="{94855645-9EB6-444C-B15B-A1343CB578C9}" type="slidenum">
              <a:rPr lang="de-DE" smtClean="0"/>
              <a:pPr>
                <a:defRPr/>
              </a:pPr>
              <a:t>3</a:t>
            </a:fld>
            <a:endParaRPr lang="de-DE" dirty="0"/>
          </a:p>
        </p:txBody>
      </p:sp>
    </p:spTree>
    <p:extLst>
      <p:ext uri="{BB962C8B-B14F-4D97-AF65-F5344CB8AC3E}">
        <p14:creationId xmlns:p14="http://schemas.microsoft.com/office/powerpoint/2010/main" val="31889442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Begrifflichkeiten: </a:t>
            </a:r>
            <a:r>
              <a:rPr lang="de-DE" dirty="0" smtClean="0"/>
              <a:t>Daten </a:t>
            </a:r>
            <a:r>
              <a:rPr lang="de-DE" dirty="0"/>
              <a:t>sind anonym, </a:t>
            </a:r>
            <a:r>
              <a:rPr lang="de-DE" dirty="0" smtClean="0"/>
              <a:t>wenn …</a:t>
            </a:r>
            <a:endParaRPr lang="de-DE" dirty="0"/>
          </a:p>
        </p:txBody>
      </p:sp>
      <p:sp>
        <p:nvSpPr>
          <p:cNvPr id="3" name="Inhaltsplatzhalter 2"/>
          <p:cNvSpPr>
            <a:spLocks noGrp="1"/>
          </p:cNvSpPr>
          <p:nvPr>
            <p:ph idx="1"/>
          </p:nvPr>
        </p:nvSpPr>
        <p:spPr>
          <a:xfrm>
            <a:off x="461913" y="1335088"/>
            <a:ext cx="8491168" cy="5202237"/>
          </a:xfrm>
        </p:spPr>
        <p:txBody>
          <a:bodyPr/>
          <a:lstStyle/>
          <a:p>
            <a:pPr marL="0" indent="0">
              <a:buNone/>
            </a:pPr>
            <a:r>
              <a:rPr lang="de-DE" dirty="0" smtClean="0"/>
              <a:t>… sie „</a:t>
            </a:r>
            <a:r>
              <a:rPr lang="de-DE" dirty="0"/>
              <a:t>sich nicht auf eine identifizierte oder identifizierbare natürliche Person beziehen, oder personenbezogene Daten, die in einer Weise anonymisiert worden sind, dass die betroffene Person nicht oder nicht mehr identifiziert werden kann.“ </a:t>
            </a:r>
            <a:r>
              <a:rPr lang="de-DE" dirty="0" smtClean="0"/>
              <a:t>(</a:t>
            </a:r>
            <a:r>
              <a:rPr lang="de-DE" sz="2000" dirty="0" smtClean="0"/>
              <a:t>EW </a:t>
            </a:r>
            <a:r>
              <a:rPr lang="de-DE" sz="2000" dirty="0"/>
              <a:t>26 </a:t>
            </a:r>
            <a:r>
              <a:rPr lang="de-DE" sz="2000" dirty="0" smtClean="0"/>
              <a:t>DSGVO)</a:t>
            </a:r>
          </a:p>
          <a:p>
            <a:r>
              <a:rPr lang="de-DE" b="1" dirty="0">
                <a:solidFill>
                  <a:srgbClr val="0070C0"/>
                </a:solidFill>
              </a:rPr>
              <a:t>Formale </a:t>
            </a:r>
            <a:r>
              <a:rPr lang="de-DE" b="1" dirty="0" smtClean="0">
                <a:solidFill>
                  <a:srgbClr val="0070C0"/>
                </a:solidFill>
              </a:rPr>
              <a:t>Anonymität: </a:t>
            </a:r>
            <a:r>
              <a:rPr lang="de-DE" dirty="0" smtClean="0"/>
              <a:t>Direkte </a:t>
            </a:r>
            <a:r>
              <a:rPr lang="de-DE" dirty="0"/>
              <a:t>Identifikatoren und Hilfsmerkmale wurden entfernt. Mit Zusatzwissen ist eine erneute Zuordnung möglich. Daten sind aus rechtlicher Sicht nicht </a:t>
            </a:r>
            <a:r>
              <a:rPr lang="de-DE" dirty="0" smtClean="0"/>
              <a:t>anonym.</a:t>
            </a:r>
          </a:p>
          <a:p>
            <a:r>
              <a:rPr lang="de-DE" b="1" dirty="0" smtClean="0">
                <a:solidFill>
                  <a:srgbClr val="0070C0"/>
                </a:solidFill>
              </a:rPr>
              <a:t>Faktische Anonymität: </a:t>
            </a:r>
            <a:r>
              <a:rPr lang="de-DE" dirty="0" smtClean="0"/>
              <a:t>Die </a:t>
            </a:r>
            <a:r>
              <a:rPr lang="de-DE" dirty="0"/>
              <a:t>Wiederherstellung eines Personenbezugs </a:t>
            </a:r>
            <a:r>
              <a:rPr lang="de-DE" dirty="0" smtClean="0"/>
              <a:t>ist theoretisch </a:t>
            </a:r>
            <a:r>
              <a:rPr lang="de-DE" dirty="0"/>
              <a:t>möglich, jedoch extrem unwahrscheinlich, da </a:t>
            </a:r>
            <a:r>
              <a:rPr lang="de-DE" dirty="0" smtClean="0"/>
              <a:t>dies mit </a:t>
            </a:r>
            <a:r>
              <a:rPr lang="de-DE" dirty="0"/>
              <a:t>einem extrem hohen Aufwand verbunden wäre</a:t>
            </a:r>
            <a:r>
              <a:rPr lang="de-DE" dirty="0" smtClean="0"/>
              <a:t>.</a:t>
            </a:r>
            <a:endParaRPr lang="de-DE" dirty="0"/>
          </a:p>
          <a:p>
            <a:r>
              <a:rPr lang="de-DE" b="1" dirty="0" smtClean="0">
                <a:solidFill>
                  <a:srgbClr val="0070C0"/>
                </a:solidFill>
              </a:rPr>
              <a:t>Absolute Anonymität: </a:t>
            </a:r>
            <a:r>
              <a:rPr lang="de-DE" dirty="0" smtClean="0"/>
              <a:t>Eine </a:t>
            </a:r>
            <a:r>
              <a:rPr lang="de-DE" dirty="0"/>
              <a:t>dauerhafte Entfernungen jeglichen direkten und indirekten </a:t>
            </a:r>
            <a:r>
              <a:rPr lang="de-DE" dirty="0" smtClean="0"/>
              <a:t>Personenbezugs. Dies ist </a:t>
            </a:r>
            <a:r>
              <a:rPr lang="de-DE" dirty="0"/>
              <a:t>allerdings in der Praxis kaum </a:t>
            </a:r>
            <a:r>
              <a:rPr lang="de-DE" dirty="0" smtClean="0"/>
              <a:t>möglich.</a:t>
            </a:r>
            <a:br>
              <a:rPr lang="de-DE" dirty="0" smtClean="0"/>
            </a:br>
            <a:endParaRPr lang="de-DE" dirty="0" smtClean="0"/>
          </a:p>
        </p:txBody>
      </p:sp>
    </p:spTree>
    <p:extLst>
      <p:ext uri="{BB962C8B-B14F-4D97-AF65-F5344CB8AC3E}">
        <p14:creationId xmlns:p14="http://schemas.microsoft.com/office/powerpoint/2010/main" val="25624835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Begrifflichkeiten: Daten sind </a:t>
            </a:r>
            <a:r>
              <a:rPr lang="de-DE" dirty="0" smtClean="0"/>
              <a:t>pseudonym</a:t>
            </a:r>
            <a:r>
              <a:rPr lang="de-DE" dirty="0"/>
              <a:t>, </a:t>
            </a:r>
            <a:r>
              <a:rPr lang="de-DE" dirty="0" smtClean="0"/>
              <a:t>wenn …</a:t>
            </a:r>
            <a:endParaRPr lang="de-DE" dirty="0"/>
          </a:p>
        </p:txBody>
      </p:sp>
      <p:sp>
        <p:nvSpPr>
          <p:cNvPr id="3" name="Inhaltsplatzhalter 2"/>
          <p:cNvSpPr>
            <a:spLocks noGrp="1"/>
          </p:cNvSpPr>
          <p:nvPr>
            <p:ph idx="1"/>
          </p:nvPr>
        </p:nvSpPr>
        <p:spPr/>
        <p:txBody>
          <a:bodyPr/>
          <a:lstStyle/>
          <a:p>
            <a:pPr marL="0" indent="0">
              <a:buNone/>
            </a:pPr>
            <a:r>
              <a:rPr lang="de-DE" dirty="0" smtClean="0"/>
              <a:t>… die </a:t>
            </a:r>
            <a:r>
              <a:rPr lang="de-DE" dirty="0"/>
              <a:t>Verarbeitung personenbezogener Daten in einer </a:t>
            </a:r>
            <a:r>
              <a:rPr lang="de-DE" dirty="0" smtClean="0"/>
              <a:t>Weise erfolgt,</a:t>
            </a:r>
            <a:br>
              <a:rPr lang="de-DE" dirty="0" smtClean="0"/>
            </a:br>
            <a:r>
              <a:rPr lang="de-DE" dirty="0" smtClean="0"/>
              <a:t> „dass die personenbezogenen </a:t>
            </a:r>
            <a:r>
              <a:rPr lang="de-DE" dirty="0"/>
              <a:t>Daten ohne Hinzuziehung zusätzlicher Informationen nicht mehr </a:t>
            </a:r>
            <a:r>
              <a:rPr lang="de-DE" dirty="0" smtClean="0"/>
              <a:t>einer spezifischen </a:t>
            </a:r>
            <a:r>
              <a:rPr lang="de-DE" dirty="0"/>
              <a:t>betroffenen Person </a:t>
            </a:r>
            <a:r>
              <a:rPr lang="de-DE" dirty="0" smtClean="0"/>
              <a:t>zugeord-net </a:t>
            </a:r>
            <a:r>
              <a:rPr lang="de-DE" dirty="0"/>
              <a:t>werden können, sofern diese </a:t>
            </a:r>
            <a:r>
              <a:rPr lang="de-DE" dirty="0" smtClean="0"/>
              <a:t>zusätzlichen Informationen </a:t>
            </a:r>
            <a:r>
              <a:rPr lang="de-DE" dirty="0"/>
              <a:t>gesondert aufbewahrt werden und technischen und </a:t>
            </a:r>
            <a:r>
              <a:rPr lang="de-DE" dirty="0" smtClean="0"/>
              <a:t>organisatorischen Maßnahmen </a:t>
            </a:r>
            <a:r>
              <a:rPr lang="de-DE" dirty="0"/>
              <a:t>unterliegen, die gewährleisten, dass die personenbezogenen Daten nicht </a:t>
            </a:r>
            <a:r>
              <a:rPr lang="de-DE" dirty="0" smtClean="0"/>
              <a:t>einer identifizierten </a:t>
            </a:r>
            <a:r>
              <a:rPr lang="de-DE" dirty="0"/>
              <a:t>oder identifizierbaren natürlichen Person zugewiesen </a:t>
            </a:r>
            <a:r>
              <a:rPr lang="de-DE" dirty="0" smtClean="0"/>
              <a:t>werden“. (</a:t>
            </a:r>
            <a:r>
              <a:rPr lang="de-DE" sz="2000" dirty="0" smtClean="0"/>
              <a:t>Art 4 Nr. 5 DSGVO)</a:t>
            </a:r>
            <a:endParaRPr lang="de-DE" sz="2000" dirty="0"/>
          </a:p>
          <a:p>
            <a:r>
              <a:rPr lang="de-DE" dirty="0" smtClean="0"/>
              <a:t>Die Zuordnung der Daten zu </a:t>
            </a:r>
            <a:r>
              <a:rPr lang="de-DE" dirty="0"/>
              <a:t>einer Person </a:t>
            </a:r>
            <a:r>
              <a:rPr lang="de-DE" dirty="0" smtClean="0"/>
              <a:t>ist nur </a:t>
            </a:r>
            <a:r>
              <a:rPr lang="de-DE" dirty="0"/>
              <a:t>mit einer </a:t>
            </a:r>
            <a:r>
              <a:rPr lang="de-DE" dirty="0">
                <a:solidFill>
                  <a:srgbClr val="0070C0"/>
                </a:solidFill>
              </a:rPr>
              <a:t>Zuordnungsfunktion</a:t>
            </a:r>
            <a:r>
              <a:rPr lang="de-DE" dirty="0"/>
              <a:t> </a:t>
            </a:r>
            <a:r>
              <a:rPr lang="de-DE" dirty="0" smtClean="0"/>
              <a:t>möglich. Ohne diese sind die Daten quasi anonym.</a:t>
            </a:r>
          </a:p>
          <a:p>
            <a:r>
              <a:rPr lang="de-DE" dirty="0" smtClean="0">
                <a:solidFill>
                  <a:srgbClr val="0070C0"/>
                </a:solidFill>
              </a:rPr>
              <a:t>Pseudonymisieren </a:t>
            </a:r>
            <a:r>
              <a:rPr lang="de-DE" dirty="0" smtClean="0"/>
              <a:t>stellt sicher, dass der Forscher die Personen, deren Daten er verarbeitet, nicht identifizieren kann.</a:t>
            </a:r>
          </a:p>
        </p:txBody>
      </p:sp>
    </p:spTree>
    <p:extLst>
      <p:ext uri="{BB962C8B-B14F-4D97-AF65-F5344CB8AC3E}">
        <p14:creationId xmlns:p14="http://schemas.microsoft.com/office/powerpoint/2010/main" val="42677381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Möglichkeiten die Zuordnung von Personen und Daten zu verhindern</a:t>
            </a:r>
            <a:endParaRPr lang="de-DE" dirty="0"/>
          </a:p>
        </p:txBody>
      </p:sp>
      <p:sp>
        <p:nvSpPr>
          <p:cNvPr id="3" name="Inhaltsplatzhalter 2"/>
          <p:cNvSpPr>
            <a:spLocks noGrp="1"/>
          </p:cNvSpPr>
          <p:nvPr>
            <p:ph idx="1"/>
          </p:nvPr>
        </p:nvSpPr>
        <p:spPr/>
        <p:txBody>
          <a:bodyPr/>
          <a:lstStyle/>
          <a:p>
            <a:r>
              <a:rPr lang="de-DE" b="1" dirty="0" smtClean="0">
                <a:solidFill>
                  <a:srgbClr val="0070C0"/>
                </a:solidFill>
              </a:rPr>
              <a:t>Adressmittlung</a:t>
            </a:r>
            <a:r>
              <a:rPr lang="de-DE" dirty="0" smtClean="0"/>
              <a:t/>
            </a:r>
            <a:br>
              <a:rPr lang="de-DE" dirty="0" smtClean="0"/>
            </a:br>
            <a:r>
              <a:rPr lang="de-DE" dirty="0" smtClean="0"/>
              <a:t>Eine speichernde Stelle gibt mangels Rechtsgrundlage keine Adressen / Kontaktdaten weiter, übernimmt aber bspw. das Anschreiben bei Befragungen.</a:t>
            </a:r>
            <a:endParaRPr lang="de-DE" dirty="0"/>
          </a:p>
          <a:p>
            <a:r>
              <a:rPr lang="de-DE" b="1" dirty="0" smtClean="0">
                <a:solidFill>
                  <a:srgbClr val="0070C0"/>
                </a:solidFill>
              </a:rPr>
              <a:t>Datentreuhänder</a:t>
            </a:r>
            <a:r>
              <a:rPr lang="de-DE" dirty="0" smtClean="0"/>
              <a:t/>
            </a:r>
            <a:br>
              <a:rPr lang="de-DE" dirty="0" smtClean="0"/>
            </a:br>
            <a:r>
              <a:rPr lang="de-DE" dirty="0" smtClean="0"/>
              <a:t>Eine unabhängige Stelle pseudonymisiert Daten und gibt nur für die Forschenden nicht zuzuordnende Daten weiter. </a:t>
            </a:r>
          </a:p>
          <a:p>
            <a:r>
              <a:rPr lang="de-DE" b="1" dirty="0" smtClean="0">
                <a:solidFill>
                  <a:srgbClr val="0070C0"/>
                </a:solidFill>
              </a:rPr>
              <a:t>Kodierung</a:t>
            </a:r>
            <a:br>
              <a:rPr lang="de-DE" b="1" dirty="0" smtClean="0">
                <a:solidFill>
                  <a:srgbClr val="0070C0"/>
                </a:solidFill>
              </a:rPr>
            </a:br>
            <a:r>
              <a:rPr lang="de-DE" dirty="0" smtClean="0"/>
              <a:t>Zuordnungen bei Mehrfachbefragungen </a:t>
            </a:r>
            <a:r>
              <a:rPr lang="de-DE" dirty="0"/>
              <a:t>sind ohne Namen </a:t>
            </a:r>
            <a:r>
              <a:rPr lang="de-DE" dirty="0" smtClean="0"/>
              <a:t>oder andere Identifikationsmerkmale möglich. </a:t>
            </a:r>
            <a:br>
              <a:rPr lang="de-DE" dirty="0" smtClean="0"/>
            </a:br>
            <a:r>
              <a:rPr lang="de-DE" dirty="0" smtClean="0"/>
              <a:t>(bspw. 1</a:t>
            </a:r>
            <a:r>
              <a:rPr lang="de-DE" dirty="0"/>
              <a:t>. Buchstabe des Vornamens der Mutter, Geburtsmonat der Mutter, 1. Buchstabe des </a:t>
            </a:r>
            <a:r>
              <a:rPr lang="de-DE" dirty="0" smtClean="0"/>
              <a:t>eigenen Geburtsorts   </a:t>
            </a:r>
            <a:r>
              <a:rPr lang="de-DE" dirty="0" smtClean="0">
                <a:sym typeface="Wingdings"/>
              </a:rPr>
              <a:t></a:t>
            </a:r>
            <a:r>
              <a:rPr lang="de-DE" dirty="0" smtClean="0"/>
              <a:t>  </a:t>
            </a:r>
            <a:r>
              <a:rPr lang="de-DE" dirty="0"/>
              <a:t>E </a:t>
            </a:r>
            <a:r>
              <a:rPr lang="de-DE" dirty="0" smtClean="0"/>
              <a:t>05 P )</a:t>
            </a:r>
            <a:endParaRPr lang="de-DE" dirty="0"/>
          </a:p>
          <a:p>
            <a:pPr marL="0" indent="0">
              <a:buNone/>
            </a:pPr>
            <a:endParaRPr lang="de-DE" dirty="0"/>
          </a:p>
        </p:txBody>
      </p:sp>
      <p:grpSp>
        <p:nvGrpSpPr>
          <p:cNvPr id="4" name="Gruppieren 3"/>
          <p:cNvGrpSpPr/>
          <p:nvPr/>
        </p:nvGrpSpPr>
        <p:grpSpPr>
          <a:xfrm>
            <a:off x="6624322" y="5585512"/>
            <a:ext cx="794049" cy="279699"/>
            <a:chOff x="6581790" y="5584715"/>
            <a:chExt cx="794049" cy="279699"/>
          </a:xfrm>
        </p:grpSpPr>
        <p:sp>
          <p:nvSpPr>
            <p:cNvPr id="6" name="Rechteck 5"/>
            <p:cNvSpPr/>
            <p:nvPr/>
          </p:nvSpPr>
          <p:spPr bwMode="auto">
            <a:xfrm>
              <a:off x="6581790" y="5584715"/>
              <a:ext cx="215153" cy="279699"/>
            </a:xfrm>
            <a:prstGeom prst="rect">
              <a:avLst/>
            </a:prstGeom>
            <a:noFill/>
            <a:ln w="12700" cap="flat" cmpd="sng" algn="ctr">
              <a:solidFill>
                <a:srgbClr val="00254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7" name="Rechteck 6"/>
            <p:cNvSpPr/>
            <p:nvPr/>
          </p:nvSpPr>
          <p:spPr bwMode="auto">
            <a:xfrm>
              <a:off x="6796943" y="5584715"/>
              <a:ext cx="363743" cy="279699"/>
            </a:xfrm>
            <a:prstGeom prst="rect">
              <a:avLst/>
            </a:prstGeom>
            <a:noFill/>
            <a:ln w="12700" cap="flat" cmpd="sng" algn="ctr">
              <a:solidFill>
                <a:srgbClr val="00254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8" name="Rechteck 7"/>
            <p:cNvSpPr/>
            <p:nvPr/>
          </p:nvSpPr>
          <p:spPr bwMode="auto">
            <a:xfrm>
              <a:off x="7160686" y="5584715"/>
              <a:ext cx="215153" cy="279699"/>
            </a:xfrm>
            <a:prstGeom prst="rect">
              <a:avLst/>
            </a:prstGeom>
            <a:noFill/>
            <a:ln w="12700" cap="flat" cmpd="sng" algn="ctr">
              <a:solidFill>
                <a:srgbClr val="00254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grpSp>
    </p:spTree>
    <p:extLst>
      <p:ext uri="{BB962C8B-B14F-4D97-AF65-F5344CB8AC3E}">
        <p14:creationId xmlns:p14="http://schemas.microsoft.com/office/powerpoint/2010/main" val="283056341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Das Grundrecht auf Forschungsfreiheit</a:t>
            </a:r>
            <a:endParaRPr lang="de-DE" dirty="0"/>
          </a:p>
        </p:txBody>
      </p:sp>
      <p:sp>
        <p:nvSpPr>
          <p:cNvPr id="7" name="Inhaltsplatzhalter 6"/>
          <p:cNvSpPr>
            <a:spLocks noGrp="1"/>
          </p:cNvSpPr>
          <p:nvPr>
            <p:ph idx="1"/>
          </p:nvPr>
        </p:nvSpPr>
        <p:spPr/>
        <p:txBody>
          <a:bodyPr/>
          <a:lstStyle/>
          <a:p>
            <a:r>
              <a:rPr lang="de-DE" b="1" dirty="0"/>
              <a:t>Art. </a:t>
            </a:r>
            <a:r>
              <a:rPr lang="de-DE" b="1" dirty="0" smtClean="0"/>
              <a:t>5 </a:t>
            </a:r>
            <a:r>
              <a:rPr lang="de-DE" b="1" dirty="0"/>
              <a:t>Abs. 3 </a:t>
            </a:r>
            <a:r>
              <a:rPr lang="de-DE" b="1" dirty="0" smtClean="0"/>
              <a:t>Grundgesetz</a:t>
            </a:r>
            <a:br>
              <a:rPr lang="de-DE" b="1" dirty="0" smtClean="0"/>
            </a:br>
            <a:r>
              <a:rPr lang="de-DE" dirty="0" smtClean="0"/>
              <a:t>„</a:t>
            </a:r>
            <a:r>
              <a:rPr lang="de-DE" dirty="0" smtClean="0">
                <a:solidFill>
                  <a:srgbClr val="0070C0"/>
                </a:solidFill>
              </a:rPr>
              <a:t>Kunst </a:t>
            </a:r>
            <a:r>
              <a:rPr lang="de-DE" dirty="0">
                <a:solidFill>
                  <a:srgbClr val="0070C0"/>
                </a:solidFill>
              </a:rPr>
              <a:t>und Wissenschaft, Forschung und Lehre sind frei. Die </a:t>
            </a:r>
            <a:r>
              <a:rPr lang="de-DE" dirty="0" smtClean="0">
                <a:solidFill>
                  <a:srgbClr val="0070C0"/>
                </a:solidFill>
              </a:rPr>
              <a:t/>
            </a:r>
            <a:br>
              <a:rPr lang="de-DE" dirty="0" smtClean="0">
                <a:solidFill>
                  <a:srgbClr val="0070C0"/>
                </a:solidFill>
              </a:rPr>
            </a:br>
            <a:r>
              <a:rPr lang="de-DE" dirty="0" smtClean="0">
                <a:solidFill>
                  <a:srgbClr val="0070C0"/>
                </a:solidFill>
              </a:rPr>
              <a:t>Freiheit </a:t>
            </a:r>
            <a:r>
              <a:rPr lang="de-DE" dirty="0">
                <a:solidFill>
                  <a:srgbClr val="0070C0"/>
                </a:solidFill>
              </a:rPr>
              <a:t>der Lehre entbindet nicht von der Treue zur Verfassung</a:t>
            </a:r>
            <a:r>
              <a:rPr lang="de-DE" dirty="0" smtClean="0"/>
              <a:t>.“</a:t>
            </a:r>
          </a:p>
          <a:p>
            <a:r>
              <a:rPr lang="de-DE" dirty="0" smtClean="0">
                <a:solidFill>
                  <a:srgbClr val="0070C0"/>
                </a:solidFill>
              </a:rPr>
              <a:t>Grundrechtsträger</a:t>
            </a:r>
            <a:r>
              <a:rPr lang="de-DE" dirty="0" smtClean="0"/>
              <a:t> </a:t>
            </a:r>
            <a:r>
              <a:rPr lang="de-DE" dirty="0"/>
              <a:t>sind alle wissenschaftlich tätig </a:t>
            </a:r>
            <a:r>
              <a:rPr lang="de-DE" dirty="0" smtClean="0"/>
              <a:t>Personen</a:t>
            </a:r>
            <a:r>
              <a:rPr lang="de-DE" dirty="0"/>
              <a:t>, </a:t>
            </a:r>
            <a:r>
              <a:rPr lang="de-DE" dirty="0" smtClean="0"/>
              <a:t/>
            </a:r>
            <a:br>
              <a:rPr lang="de-DE" dirty="0" smtClean="0"/>
            </a:br>
            <a:r>
              <a:rPr lang="de-DE" dirty="0" smtClean="0"/>
              <a:t>die in einem gewissen Umfang selbstständig forschen, bspw.</a:t>
            </a:r>
          </a:p>
          <a:p>
            <a:pPr lvl="1"/>
            <a:r>
              <a:rPr lang="de-DE" dirty="0"/>
              <a:t>juristische Personen </a:t>
            </a:r>
            <a:r>
              <a:rPr lang="de-DE" dirty="0" smtClean="0"/>
              <a:t>(Universitäten, Forschungseinrichtungen, …),</a:t>
            </a:r>
          </a:p>
          <a:p>
            <a:pPr lvl="1"/>
            <a:r>
              <a:rPr lang="de-DE" dirty="0" smtClean="0"/>
              <a:t>Hochschullehrer/innen, </a:t>
            </a:r>
          </a:p>
          <a:p>
            <a:pPr lvl="1"/>
            <a:r>
              <a:rPr lang="de-DE" dirty="0" smtClean="0"/>
              <a:t>wissenschaftliche Mitarbeitende,</a:t>
            </a:r>
          </a:p>
          <a:p>
            <a:pPr lvl="1"/>
            <a:r>
              <a:rPr lang="de-DE" dirty="0"/>
              <a:t>außerhalb von Hochschulen tätige </a:t>
            </a:r>
            <a:r>
              <a:rPr lang="de-DE" dirty="0" smtClean="0"/>
              <a:t>Forschende.</a:t>
            </a:r>
            <a:endParaRPr lang="de-DE" dirty="0"/>
          </a:p>
          <a:p>
            <a:pPr lvl="1"/>
            <a:r>
              <a:rPr lang="de-DE" dirty="0" smtClean="0"/>
              <a:t>Studierende </a:t>
            </a:r>
            <a:r>
              <a:rPr lang="de-DE" dirty="0"/>
              <a:t>können sich auf das Grundrecht berufen, wenn sie </a:t>
            </a:r>
            <a:r>
              <a:rPr lang="de-DE" dirty="0" smtClean="0"/>
              <a:t/>
            </a:r>
            <a:br>
              <a:rPr lang="de-DE" dirty="0" smtClean="0"/>
            </a:br>
            <a:r>
              <a:rPr lang="de-DE" dirty="0" smtClean="0"/>
              <a:t>eigenständig </a:t>
            </a:r>
            <a:r>
              <a:rPr lang="de-DE" dirty="0"/>
              <a:t>einer forschenden Tätigkeit </a:t>
            </a:r>
            <a:r>
              <a:rPr lang="de-DE" dirty="0" smtClean="0"/>
              <a:t>nachgehen (bspw. Abschlussarbeit).</a:t>
            </a:r>
            <a:endParaRPr lang="de-DE" dirty="0"/>
          </a:p>
          <a:p>
            <a:r>
              <a:rPr lang="de-DE" dirty="0" smtClean="0"/>
              <a:t>Forschende können ihre </a:t>
            </a:r>
            <a:r>
              <a:rPr lang="de-DE" dirty="0" smtClean="0">
                <a:solidFill>
                  <a:srgbClr val="0070C0"/>
                </a:solidFill>
              </a:rPr>
              <a:t>Forschungsgebiete </a:t>
            </a:r>
            <a:r>
              <a:rPr lang="de-DE" dirty="0">
                <a:solidFill>
                  <a:srgbClr val="0070C0"/>
                </a:solidFill>
              </a:rPr>
              <a:t>/ Forschungsfragen </a:t>
            </a:r>
            <a:r>
              <a:rPr lang="de-DE" dirty="0" smtClean="0">
                <a:solidFill>
                  <a:srgbClr val="0070C0"/>
                </a:solidFill>
              </a:rPr>
              <a:t/>
            </a:r>
            <a:br>
              <a:rPr lang="de-DE" dirty="0" smtClean="0">
                <a:solidFill>
                  <a:srgbClr val="0070C0"/>
                </a:solidFill>
              </a:rPr>
            </a:br>
            <a:r>
              <a:rPr lang="de-DE" dirty="0" smtClean="0"/>
              <a:t>ohne staatliche Einmischung </a:t>
            </a:r>
            <a:r>
              <a:rPr lang="de-DE" dirty="0" smtClean="0">
                <a:solidFill>
                  <a:srgbClr val="0070C0"/>
                </a:solidFill>
              </a:rPr>
              <a:t>frei wählen </a:t>
            </a:r>
            <a:r>
              <a:rPr lang="de-DE" dirty="0" smtClean="0"/>
              <a:t>und über </a:t>
            </a:r>
            <a:r>
              <a:rPr lang="de-DE" dirty="0" smtClean="0">
                <a:solidFill>
                  <a:srgbClr val="0070C0"/>
                </a:solidFill>
              </a:rPr>
              <a:t>Methodik</a:t>
            </a:r>
            <a:r>
              <a:rPr lang="de-DE" dirty="0" smtClean="0"/>
              <a:t> und </a:t>
            </a:r>
            <a:r>
              <a:rPr lang="de-DE" dirty="0" smtClean="0">
                <a:solidFill>
                  <a:srgbClr val="0070C0"/>
                </a:solidFill>
              </a:rPr>
              <a:t>Verbreitung der Forschungsergebnisse </a:t>
            </a:r>
            <a:r>
              <a:rPr lang="de-DE" dirty="0" smtClean="0"/>
              <a:t>selbst entscheiden.</a:t>
            </a:r>
            <a:endParaRPr lang="de-DE" dirty="0"/>
          </a:p>
        </p:txBody>
      </p:sp>
      <p:sp>
        <p:nvSpPr>
          <p:cNvPr id="5" name="Foliennummernplatzhalter 4"/>
          <p:cNvSpPr>
            <a:spLocks noGrp="1"/>
          </p:cNvSpPr>
          <p:nvPr>
            <p:ph type="sldNum" sz="quarter" idx="4294967295"/>
          </p:nvPr>
        </p:nvSpPr>
        <p:spPr>
          <a:xfrm>
            <a:off x="7118350" y="6469063"/>
            <a:ext cx="2025650" cy="392112"/>
          </a:xfrm>
        </p:spPr>
        <p:txBody>
          <a:bodyPr/>
          <a:lstStyle/>
          <a:p>
            <a:pPr>
              <a:defRPr/>
            </a:pPr>
            <a:fld id="{67C5CF4D-681B-4343-9B58-5BB99B27A8AF}" type="slidenum">
              <a:rPr lang="de-DE" smtClean="0"/>
              <a:pPr>
                <a:defRPr/>
              </a:pPr>
              <a:t>7</a:t>
            </a:fld>
            <a:endParaRPr lang="de-DE" dirty="0"/>
          </a:p>
        </p:txBody>
      </p:sp>
    </p:spTree>
    <p:extLst>
      <p:ext uri="{BB962C8B-B14F-4D97-AF65-F5344CB8AC3E}">
        <p14:creationId xmlns:p14="http://schemas.microsoft.com/office/powerpoint/2010/main" val="932214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abgeleitete Grundrecht auf informationelle Selbstbestimmung</a:t>
            </a:r>
            <a:endParaRPr lang="de-DE" dirty="0"/>
          </a:p>
        </p:txBody>
      </p:sp>
      <p:sp>
        <p:nvSpPr>
          <p:cNvPr id="3" name="Inhaltsplatzhalter 2"/>
          <p:cNvSpPr>
            <a:spLocks noGrp="1"/>
          </p:cNvSpPr>
          <p:nvPr>
            <p:ph idx="1"/>
          </p:nvPr>
        </p:nvSpPr>
        <p:spPr/>
        <p:txBody>
          <a:bodyPr/>
          <a:lstStyle/>
          <a:p>
            <a:r>
              <a:rPr lang="de-DE" b="1" dirty="0" smtClean="0"/>
              <a:t>Volkszählungsurteil (1983)</a:t>
            </a:r>
            <a:r>
              <a:rPr lang="de-DE" b="1" dirty="0"/>
              <a:t/>
            </a:r>
            <a:br>
              <a:rPr lang="de-DE" b="1" dirty="0"/>
            </a:br>
            <a:r>
              <a:rPr lang="de-DE" dirty="0" smtClean="0"/>
              <a:t>„</a:t>
            </a:r>
            <a:r>
              <a:rPr lang="de-DE" dirty="0" smtClean="0">
                <a:solidFill>
                  <a:srgbClr val="0070C0"/>
                </a:solidFill>
              </a:rPr>
              <a:t>Freie </a:t>
            </a:r>
            <a:r>
              <a:rPr lang="de-DE" dirty="0">
                <a:solidFill>
                  <a:srgbClr val="0070C0"/>
                </a:solidFill>
              </a:rPr>
              <a:t>Entfaltung der Persönlichkeit </a:t>
            </a:r>
            <a:r>
              <a:rPr lang="de-DE" dirty="0"/>
              <a:t>setzt unter den modernen Bedingungen der Datenverarbeitung den </a:t>
            </a:r>
            <a:r>
              <a:rPr lang="de-DE" dirty="0">
                <a:solidFill>
                  <a:srgbClr val="0070C0"/>
                </a:solidFill>
              </a:rPr>
              <a:t>Schutz des Einzelnen gegen unbegrenzte Erhebung, Speicherung, Verwendung und Weitergabe seiner persönlichen Daten </a:t>
            </a:r>
            <a:r>
              <a:rPr lang="de-DE" dirty="0"/>
              <a:t>voraus. </a:t>
            </a:r>
            <a:br>
              <a:rPr lang="de-DE" dirty="0"/>
            </a:br>
            <a:r>
              <a:rPr lang="de-DE" dirty="0" smtClean="0"/>
              <a:t>Dieser </a:t>
            </a:r>
            <a:r>
              <a:rPr lang="de-DE" dirty="0"/>
              <a:t>Schutz ist daher von dem Grundrecht des Art. </a:t>
            </a:r>
            <a:r>
              <a:rPr lang="de-DE" dirty="0" smtClean="0"/>
              <a:t>2 Abs</a:t>
            </a:r>
            <a:r>
              <a:rPr lang="de-DE" dirty="0"/>
              <a:t>. 1 </a:t>
            </a:r>
            <a:r>
              <a:rPr lang="de-DE" dirty="0" smtClean="0"/>
              <a:t/>
            </a:r>
            <a:br>
              <a:rPr lang="de-DE" dirty="0" smtClean="0"/>
            </a:br>
            <a:r>
              <a:rPr lang="de-DE" dirty="0" smtClean="0"/>
              <a:t>in </a:t>
            </a:r>
            <a:r>
              <a:rPr lang="de-DE" dirty="0"/>
              <a:t>Verbindung mit </a:t>
            </a:r>
            <a:r>
              <a:rPr lang="de-DE" dirty="0" smtClean="0"/>
              <a:t>Art. 1 Abs</a:t>
            </a:r>
            <a:r>
              <a:rPr lang="de-DE" dirty="0"/>
              <a:t>. 1 GG umfasst. </a:t>
            </a:r>
            <a:r>
              <a:rPr lang="de-DE" dirty="0" smtClean="0"/>
              <a:t/>
            </a:r>
            <a:br>
              <a:rPr lang="de-DE" dirty="0" smtClean="0"/>
            </a:br>
            <a:r>
              <a:rPr lang="de-DE" dirty="0" smtClean="0"/>
              <a:t>Das </a:t>
            </a:r>
            <a:r>
              <a:rPr lang="de-DE" dirty="0"/>
              <a:t>Grundrecht gewährleistet insoweit die </a:t>
            </a:r>
            <a:r>
              <a:rPr lang="de-DE" dirty="0">
                <a:solidFill>
                  <a:srgbClr val="0070C0"/>
                </a:solidFill>
              </a:rPr>
              <a:t>Befugnis des Einzelnen, grundsätzlich selbst über die Preisgabe und Verwendung seiner persönlichen Daten zu </a:t>
            </a:r>
            <a:r>
              <a:rPr lang="de-DE" dirty="0" smtClean="0">
                <a:solidFill>
                  <a:srgbClr val="0070C0"/>
                </a:solidFill>
              </a:rPr>
              <a:t>bestimmen</a:t>
            </a:r>
            <a:r>
              <a:rPr lang="de-DE" dirty="0" smtClean="0"/>
              <a:t>.“</a:t>
            </a:r>
            <a:endParaRPr lang="de-DE" b="1" dirty="0" smtClean="0"/>
          </a:p>
          <a:p>
            <a:r>
              <a:rPr lang="de-DE" dirty="0"/>
              <a:t>Die Informationelle </a:t>
            </a:r>
            <a:r>
              <a:rPr lang="de-DE" dirty="0" smtClean="0"/>
              <a:t>Selbstbestimmung ist ein abgeleitetes allgemeines Persönlichkeitsrecht und hat den Datenschutz </a:t>
            </a:r>
            <a:br>
              <a:rPr lang="de-DE" dirty="0" smtClean="0"/>
            </a:br>
            <a:r>
              <a:rPr lang="de-DE" dirty="0" smtClean="0"/>
              <a:t>in Deutschland geprägt.</a:t>
            </a:r>
            <a:endParaRPr lang="de-DE" dirty="0"/>
          </a:p>
          <a:p>
            <a:endParaRPr lang="de-DE" dirty="0" smtClean="0"/>
          </a:p>
        </p:txBody>
      </p:sp>
    </p:spTree>
    <p:extLst>
      <p:ext uri="{BB962C8B-B14F-4D97-AF65-F5344CB8AC3E}">
        <p14:creationId xmlns:p14="http://schemas.microsoft.com/office/powerpoint/2010/main" val="10075694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europäische Grundrecht auf Datenschutz</a:t>
            </a:r>
            <a:endParaRPr lang="de-DE" dirty="0"/>
          </a:p>
        </p:txBody>
      </p:sp>
      <p:sp>
        <p:nvSpPr>
          <p:cNvPr id="3" name="Inhaltsplatzhalter 2"/>
          <p:cNvSpPr>
            <a:spLocks noGrp="1"/>
          </p:cNvSpPr>
          <p:nvPr>
            <p:ph sz="half" idx="1"/>
          </p:nvPr>
        </p:nvSpPr>
        <p:spPr>
          <a:xfrm>
            <a:off x="452487" y="1708220"/>
            <a:ext cx="5430520" cy="4829105"/>
          </a:xfrm>
        </p:spPr>
        <p:txBody>
          <a:bodyPr/>
          <a:lstStyle/>
          <a:p>
            <a:pPr marL="363538" indent="-363538">
              <a:spcBef>
                <a:spcPts val="200"/>
              </a:spcBef>
              <a:buNone/>
            </a:pPr>
            <a:r>
              <a:rPr lang="de-DE" b="1" dirty="0" smtClean="0"/>
              <a:t>Art</a:t>
            </a:r>
            <a:r>
              <a:rPr lang="de-DE" b="1" dirty="0"/>
              <a:t>. </a:t>
            </a:r>
            <a:r>
              <a:rPr lang="de-DE" b="1" dirty="0" smtClean="0"/>
              <a:t>8 Schutz </a:t>
            </a:r>
            <a:r>
              <a:rPr lang="de-DE" b="1" dirty="0"/>
              <a:t>personenbezogener Daten</a:t>
            </a:r>
          </a:p>
          <a:p>
            <a:pPr marL="363538" indent="-363538">
              <a:spcBef>
                <a:spcPts val="200"/>
              </a:spcBef>
              <a:buFont typeface="+mj-lt"/>
              <a:buAutoNum type="arabicParenBoth"/>
            </a:pPr>
            <a:r>
              <a:rPr lang="de-DE" sz="2200" dirty="0" smtClean="0">
                <a:solidFill>
                  <a:srgbClr val="0070C0"/>
                </a:solidFill>
              </a:rPr>
              <a:t>Jede </a:t>
            </a:r>
            <a:r>
              <a:rPr lang="de-DE" sz="2200" dirty="0">
                <a:solidFill>
                  <a:srgbClr val="0070C0"/>
                </a:solidFill>
              </a:rPr>
              <a:t>Person hat das Recht auf Schutz der sie betreffenden personenbezogenen Daten</a:t>
            </a:r>
            <a:r>
              <a:rPr lang="de-DE" sz="2200" dirty="0"/>
              <a:t>.</a:t>
            </a:r>
          </a:p>
          <a:p>
            <a:pPr marL="363538" indent="-363538">
              <a:spcBef>
                <a:spcPts val="200"/>
              </a:spcBef>
              <a:buFont typeface="+mj-lt"/>
              <a:buAutoNum type="arabicParenBoth"/>
            </a:pPr>
            <a:r>
              <a:rPr lang="de-DE" sz="2200" dirty="0" smtClean="0"/>
              <a:t>Diese </a:t>
            </a:r>
            <a:r>
              <a:rPr lang="de-DE" sz="2200" dirty="0"/>
              <a:t>Daten dürfen nur nach Treu und Glauben für festgelegte Zwecke und mit </a:t>
            </a:r>
            <a:r>
              <a:rPr lang="de-DE" sz="2200" dirty="0">
                <a:solidFill>
                  <a:srgbClr val="0070C0"/>
                </a:solidFill>
              </a:rPr>
              <a:t>Einwilligung</a:t>
            </a:r>
            <a:r>
              <a:rPr lang="de-DE" sz="2200" dirty="0"/>
              <a:t> der betroffenen Person </a:t>
            </a:r>
            <a:r>
              <a:rPr lang="de-DE" sz="2200" dirty="0">
                <a:solidFill>
                  <a:srgbClr val="0070C0"/>
                </a:solidFill>
              </a:rPr>
              <a:t>oder</a:t>
            </a:r>
            <a:r>
              <a:rPr lang="de-DE" sz="2200" dirty="0"/>
              <a:t> auf einer sonstigen </a:t>
            </a:r>
            <a:r>
              <a:rPr lang="de-DE" sz="2200" dirty="0">
                <a:solidFill>
                  <a:srgbClr val="0070C0"/>
                </a:solidFill>
              </a:rPr>
              <a:t>gesetzlich geregelten legitimen Grundlage </a:t>
            </a:r>
            <a:r>
              <a:rPr lang="de-DE" sz="2200" dirty="0"/>
              <a:t>verarbeitet werden. </a:t>
            </a:r>
            <a:r>
              <a:rPr lang="de-DE" sz="2200" dirty="0" smtClean="0"/>
              <a:t>Jede </a:t>
            </a:r>
            <a:r>
              <a:rPr lang="de-DE" sz="2200" dirty="0"/>
              <a:t>Person hat das Recht, Auskunft über die sie betreffenden erhobenen Daten zu erhalten und die Berichtigung der Daten zu erwirken.</a:t>
            </a:r>
          </a:p>
          <a:p>
            <a:pPr marL="363538" indent="-363538">
              <a:spcBef>
                <a:spcPts val="200"/>
              </a:spcBef>
              <a:buFont typeface="+mj-lt"/>
              <a:buAutoNum type="arabicParenBoth"/>
            </a:pPr>
            <a:r>
              <a:rPr lang="de-DE" sz="2200" dirty="0" smtClean="0"/>
              <a:t>Die </a:t>
            </a:r>
            <a:r>
              <a:rPr lang="de-DE" sz="2200" dirty="0"/>
              <a:t>Einhaltung dieser Vorschriften wird von einer </a:t>
            </a:r>
            <a:r>
              <a:rPr lang="de-DE" sz="2200" dirty="0" smtClean="0"/>
              <a:t>unabhängigen </a:t>
            </a:r>
            <a:r>
              <a:rPr lang="de-DE" sz="2200" dirty="0"/>
              <a:t>Stelle überwacht</a:t>
            </a:r>
            <a:r>
              <a:rPr lang="de-DE" sz="2200" dirty="0" smtClean="0"/>
              <a:t>.</a:t>
            </a:r>
          </a:p>
          <a:p>
            <a:pPr marL="0" indent="0">
              <a:buNone/>
            </a:pPr>
            <a:endParaRPr lang="de-DE" sz="2200" dirty="0" smtClean="0"/>
          </a:p>
        </p:txBody>
      </p:sp>
      <p:sp>
        <p:nvSpPr>
          <p:cNvPr id="4" name="Inhaltsplatzhalter 3"/>
          <p:cNvSpPr>
            <a:spLocks noGrp="1"/>
          </p:cNvSpPr>
          <p:nvPr>
            <p:ph sz="half" idx="2"/>
          </p:nvPr>
        </p:nvSpPr>
        <p:spPr>
          <a:xfrm>
            <a:off x="5938091" y="1708220"/>
            <a:ext cx="3064239" cy="4829105"/>
          </a:xfrm>
        </p:spPr>
        <p:txBody>
          <a:bodyPr/>
          <a:lstStyle/>
          <a:p>
            <a:pPr marL="0" indent="0">
              <a:buNone/>
            </a:pPr>
            <a:endParaRPr lang="de-DE" b="1" dirty="0" smtClean="0">
              <a:sym typeface="Wingdings"/>
            </a:endParaRPr>
          </a:p>
          <a:p>
            <a:pPr marL="363538" indent="-363538">
              <a:buNone/>
            </a:pPr>
            <a:r>
              <a:rPr lang="de-DE" b="1" dirty="0" smtClean="0">
                <a:sym typeface="Wingdings"/>
              </a:rPr>
              <a:t> </a:t>
            </a:r>
            <a:r>
              <a:rPr lang="de-DE" dirty="0" smtClean="0"/>
              <a:t>Grundrecht auf Datenschutz</a:t>
            </a:r>
          </a:p>
          <a:p>
            <a:pPr marL="363538" indent="-363538">
              <a:buNone/>
            </a:pPr>
            <a:endParaRPr lang="de-DE" b="1" dirty="0" smtClean="0">
              <a:sym typeface="Wingdings"/>
            </a:endParaRPr>
          </a:p>
          <a:p>
            <a:pPr marL="363538" indent="-363538">
              <a:buNone/>
            </a:pPr>
            <a:r>
              <a:rPr lang="de-DE" b="1" dirty="0" smtClean="0">
                <a:sym typeface="Wingdings"/>
              </a:rPr>
              <a:t> </a:t>
            </a:r>
            <a:r>
              <a:rPr lang="de-DE" dirty="0" smtClean="0"/>
              <a:t>Verbot mit Erlaubnisvorbehalt</a:t>
            </a:r>
          </a:p>
          <a:p>
            <a:pPr marL="363538" indent="-363538">
              <a:buNone/>
            </a:pPr>
            <a:endParaRPr lang="de-DE" b="1" dirty="0" smtClean="0">
              <a:sym typeface="Wingdings"/>
            </a:endParaRPr>
          </a:p>
          <a:p>
            <a:pPr marL="363538" indent="-363538">
              <a:buNone/>
            </a:pPr>
            <a:endParaRPr lang="de-DE" b="1" dirty="0" smtClean="0">
              <a:sym typeface="Wingdings"/>
            </a:endParaRPr>
          </a:p>
          <a:p>
            <a:pPr marL="363538" indent="-363538">
              <a:buNone/>
            </a:pPr>
            <a:endParaRPr lang="de-DE" b="1" dirty="0">
              <a:sym typeface="Wingdings"/>
            </a:endParaRPr>
          </a:p>
          <a:p>
            <a:pPr marL="363538" indent="-363538">
              <a:buNone/>
            </a:pPr>
            <a:r>
              <a:rPr lang="de-DE" b="1" dirty="0" smtClean="0">
                <a:sym typeface="Wingdings"/>
              </a:rPr>
              <a:t> </a:t>
            </a:r>
            <a:r>
              <a:rPr lang="de-DE" dirty="0" smtClean="0">
                <a:sym typeface="Wingdings"/>
              </a:rPr>
              <a:t>D</a:t>
            </a:r>
            <a:r>
              <a:rPr lang="de-DE" dirty="0" smtClean="0"/>
              <a:t>atenschutz unterliegt einer Kontrolle</a:t>
            </a:r>
          </a:p>
          <a:p>
            <a:pPr marL="0" indent="0">
              <a:buNone/>
            </a:pPr>
            <a:endParaRPr lang="de-DE" dirty="0"/>
          </a:p>
        </p:txBody>
      </p:sp>
      <p:sp>
        <p:nvSpPr>
          <p:cNvPr id="6" name="Foliennummernplatzhalter 2"/>
          <p:cNvSpPr txBox="1">
            <a:spLocks/>
          </p:cNvSpPr>
          <p:nvPr/>
        </p:nvSpPr>
        <p:spPr bwMode="auto">
          <a:xfrm>
            <a:off x="6976681" y="6362856"/>
            <a:ext cx="2025650" cy="392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eaLnBrk="0" fontAlgn="base" hangingPunct="0">
              <a:spcBef>
                <a:spcPct val="0"/>
              </a:spcBef>
              <a:spcAft>
                <a:spcPct val="0"/>
              </a:spcAft>
              <a:defRPr sz="1400" kern="1200">
                <a:solidFill>
                  <a:srgbClr val="00254F"/>
                </a:solidFill>
                <a:latin typeface="Arial Narrow" pitchFamily="34" charset="0"/>
                <a:ea typeface="Arial Unicode MS" pitchFamily="34" charset="-128"/>
                <a:cs typeface="Arial Unicode MS" pitchFamily="34" charset="-128"/>
              </a:defRPr>
            </a:lvl1pPr>
            <a:lvl2pPr marL="4572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2pPr>
            <a:lvl3pPr marL="9144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3pPr>
            <a:lvl4pPr marL="13716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4pPr>
            <a:lvl5pPr marL="1828800" algn="ctr" rtl="0" eaLnBrk="0" fontAlgn="base" hangingPunct="0">
              <a:spcBef>
                <a:spcPct val="0"/>
              </a:spcBef>
              <a:spcAft>
                <a:spcPct val="0"/>
              </a:spcAft>
              <a:defRPr sz="2400" kern="1200">
                <a:solidFill>
                  <a:schemeClr val="tx1"/>
                </a:solidFill>
                <a:latin typeface="Arial Narrow" pitchFamily="34"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Narrow" pitchFamily="34" charset="0"/>
                <a:ea typeface="Arial Unicode MS" pitchFamily="34" charset="-128"/>
                <a:cs typeface="Arial Unicode MS" pitchFamily="34" charset="-128"/>
              </a:defRPr>
            </a:lvl9pPr>
          </a:lstStyle>
          <a:p>
            <a:pPr>
              <a:defRPr/>
            </a:pPr>
            <a:fld id="{12C8FD49-A068-4CAF-82C3-9DD7376E77D5}" type="slidenum">
              <a:rPr lang="de-DE" smtClean="0">
                <a:solidFill>
                  <a:srgbClr val="002060"/>
                </a:solidFill>
              </a:rPr>
              <a:pPr>
                <a:defRPr/>
              </a:pPr>
              <a:t>9</a:t>
            </a:fld>
            <a:endParaRPr lang="de-DE" dirty="0">
              <a:solidFill>
                <a:srgbClr val="002060"/>
              </a:solidFill>
            </a:endParaRPr>
          </a:p>
        </p:txBody>
      </p:sp>
      <p:sp>
        <p:nvSpPr>
          <p:cNvPr id="7" name="Textfeld 6"/>
          <p:cNvSpPr txBox="1"/>
          <p:nvPr/>
        </p:nvSpPr>
        <p:spPr>
          <a:xfrm>
            <a:off x="408157" y="1325825"/>
            <a:ext cx="6824304" cy="461665"/>
          </a:xfrm>
          <a:prstGeom prst="rect">
            <a:avLst/>
          </a:prstGeom>
          <a:noFill/>
        </p:spPr>
        <p:txBody>
          <a:bodyPr wrap="none" rtlCol="0">
            <a:spAutoFit/>
          </a:bodyPr>
          <a:lstStyle/>
          <a:p>
            <a:r>
              <a:rPr lang="de-DE" b="1" dirty="0"/>
              <a:t>Charta der Grundrechte der Europäischen Union (2009</a:t>
            </a:r>
            <a:r>
              <a:rPr lang="de-DE" b="1" dirty="0" smtClean="0"/>
              <a:t>)</a:t>
            </a:r>
            <a:endParaRPr lang="de-DE" b="1" dirty="0"/>
          </a:p>
        </p:txBody>
      </p:sp>
    </p:spTree>
    <p:extLst>
      <p:ext uri="{BB962C8B-B14F-4D97-AF65-F5344CB8AC3E}">
        <p14:creationId xmlns:p14="http://schemas.microsoft.com/office/powerpoint/2010/main" val="423376746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Folienmaster">
  <a:themeElements>
    <a:clrScheme name="2_Folien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Folienmaster">
      <a:majorFont>
        <a:latin typeface="Arial Narrow"/>
        <a:ea typeface="Arial Unicode MS"/>
        <a:cs typeface="Arial Unicode MS"/>
      </a:majorFont>
      <a:minorFont>
        <a:latin typeface="Arial Narrow"/>
        <a:ea typeface="Arial Unicode MS"/>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defRPr>
        </a:defPPr>
      </a:lstStyle>
    </a:lnDef>
  </a:objectDefaults>
  <a:extraClrSchemeLst>
    <a:extraClrScheme>
      <a:clrScheme name="2_Folien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Folien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Folien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Folien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Folien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Folien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Folien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Folien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Folien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Folien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Folien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Folien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894</Words>
  <Application>Microsoft Office PowerPoint</Application>
  <PresentationFormat>Bildschirmpräsentation (4:3)</PresentationFormat>
  <Paragraphs>186</Paragraphs>
  <Slides>21</Slides>
  <Notes>3</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2_Folienmaster</vt:lpstr>
      <vt:lpstr> Datenschutz in der  Wissenschaft /  akademischen Forschung  4. September 2019 </vt:lpstr>
      <vt:lpstr>Agenda</vt:lpstr>
      <vt:lpstr>Begrifflichkeiten: personenbezogene Daten </vt:lpstr>
      <vt:lpstr>Begrifflichkeiten: Daten sind anonym, wenn …</vt:lpstr>
      <vt:lpstr>Begrifflichkeiten: Daten sind pseudonym, wenn …</vt:lpstr>
      <vt:lpstr>Möglichkeiten die Zuordnung von Personen und Daten zu verhindern</vt:lpstr>
      <vt:lpstr>Das Grundrecht auf Forschungsfreiheit</vt:lpstr>
      <vt:lpstr>Das abgeleitete Grundrecht auf informationelle Selbstbestimmung</vt:lpstr>
      <vt:lpstr>Das europäische Grundrecht auf Datenschutz</vt:lpstr>
      <vt:lpstr>Mögliche Grundrechtskollision</vt:lpstr>
      <vt:lpstr>Rechtliche Privilegierung der wissenschaftlichen / historischen Forschung</vt:lpstr>
      <vt:lpstr>Datenverarbeitung zu wissenschaftlichen Zwecken (§ 17 DSG NRW)</vt:lpstr>
      <vt:lpstr>Wissenschaftliche Befragungen</vt:lpstr>
      <vt:lpstr>Datenerhebung und Verarbeitung bei Befragungen</vt:lpstr>
      <vt:lpstr>Verantwortlichkeiten </vt:lpstr>
      <vt:lpstr>Verantwortlichkeiten </vt:lpstr>
      <vt:lpstr>Speicherdauer </vt:lpstr>
      <vt:lpstr>Abschließend: Eingriffe in die informationelle Selbstbestimmung erfordern …</vt:lpstr>
      <vt:lpstr>Abschließend: Datenschutzkonforme Forschung</vt:lpstr>
      <vt:lpstr>Literatur</vt:lpstr>
      <vt:lpstr>PowerPoint-Präsentation</vt:lpstr>
    </vt:vector>
  </TitlesOfParts>
  <Company>Universität Paderborn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Campus Online</dc:subject>
  <dc:creator>Gudrun Oevel</dc:creator>
  <cp:lastModifiedBy>Andreas Brennecke</cp:lastModifiedBy>
  <cp:revision>1267</cp:revision>
  <cp:lastPrinted>2018-02-23T13:03:30Z</cp:lastPrinted>
  <dcterms:created xsi:type="dcterms:W3CDTF">2007-07-03T14:21:02Z</dcterms:created>
  <dcterms:modified xsi:type="dcterms:W3CDTF">2019-09-30T14:27:48Z</dcterms:modified>
</cp:coreProperties>
</file>