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19"/>
  </p:notesMasterIdLst>
  <p:handoutMasterIdLst>
    <p:handoutMasterId r:id="rId20"/>
  </p:handoutMasterIdLst>
  <p:sldIdLst>
    <p:sldId id="418" r:id="rId5"/>
    <p:sldId id="419" r:id="rId6"/>
    <p:sldId id="421" r:id="rId7"/>
    <p:sldId id="403" r:id="rId8"/>
    <p:sldId id="404" r:id="rId9"/>
    <p:sldId id="422" r:id="rId10"/>
    <p:sldId id="423" r:id="rId11"/>
    <p:sldId id="409" r:id="rId12"/>
    <p:sldId id="424" r:id="rId13"/>
    <p:sldId id="410" r:id="rId14"/>
    <p:sldId id="413" r:id="rId15"/>
    <p:sldId id="414" r:id="rId16"/>
    <p:sldId id="387" r:id="rId17"/>
    <p:sldId id="415" r:id="rId18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92C"/>
    <a:srgbClr val="A5A5FF"/>
    <a:srgbClr val="00254F"/>
    <a:srgbClr val="002060"/>
    <a:srgbClr val="B9B9FF"/>
    <a:srgbClr val="A5B8CB"/>
    <a:srgbClr val="C4C4C4"/>
    <a:srgbClr val="CDCDFF"/>
    <a:srgbClr val="90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2075" autoAdjust="0"/>
  </p:normalViewPr>
  <p:slideViewPr>
    <p:cSldViewPr snapToGrid="0">
      <p:cViewPr varScale="1">
        <p:scale>
          <a:sx n="74" d="100"/>
          <a:sy n="74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Verfahrens-dokumentation</a:t>
          </a:r>
          <a:endParaRPr lang="de-DE" sz="24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Löschung, …)</a:t>
          </a:r>
          <a:endParaRPr lang="de-DE" sz="24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Schwellwertanalyse und Folgenabschätzung</a:t>
          </a:r>
          <a:endParaRPr lang="de-DE" sz="24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Technikgestaltung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Sicherheit (TOM)</a:t>
          </a:r>
          <a:endParaRPr lang="de-DE" sz="24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Sensibilisierung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Schulung</a:t>
          </a:r>
          <a:endParaRPr lang="de-DE" sz="24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Rechenschaftspflicht, Nachweise erbringen</a:t>
          </a:r>
          <a:endParaRPr lang="de-DE" sz="24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Ordnungen, …)</a:t>
          </a:r>
          <a:endParaRPr lang="de-DE" sz="24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proaktive Informationspflichten</a:t>
          </a:r>
          <a:endParaRPr lang="de-DE" sz="24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86D1A183-5128-4DA5-86A7-1D723160D169}" type="presOf" srcId="{7CCF42C7-E891-491C-B52C-AA106791AFE8}" destId="{6562089B-C0F1-43F0-AADF-A3890CF6366F}" srcOrd="0" destOrd="0" presId="urn:microsoft.com/office/officeart/2005/8/layout/default"/>
    <dgm:cxn modelId="{BFB2127F-C269-48E3-8C1A-79D02A29B124}" type="presOf" srcId="{01C876EF-7187-45F3-8FB7-B75A0F081049}" destId="{922B7837-9EC9-40A7-82CB-38401A6E4CD6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B3604F61-17F1-4FFF-BA49-6D2AC229A3A2}" type="presOf" srcId="{23ADB2BD-FFB1-4C96-B445-57C7D4485A18}" destId="{52FAE651-BD8C-4048-BD2C-34AB3E4DAD2C}" srcOrd="0" destOrd="0" presId="urn:microsoft.com/office/officeart/2005/8/layout/default"/>
    <dgm:cxn modelId="{DD514400-D597-471B-8E28-88338BAC690E}" type="presOf" srcId="{BA1AFACF-63BD-4E39-9FA2-CB1AD21CC197}" destId="{18FC2CA4-7861-44AF-891F-B4C0F2AD2F24}" srcOrd="0" destOrd="0" presId="urn:microsoft.com/office/officeart/2005/8/layout/default"/>
    <dgm:cxn modelId="{787A731D-C3AF-434F-83EB-FE3906D43D73}" type="presOf" srcId="{16FA2F36-720F-4D42-B6B3-7438503401C7}" destId="{471B01A5-CB7F-42B9-9923-975290E2565C}" srcOrd="0" destOrd="0" presId="urn:microsoft.com/office/officeart/2005/8/layout/default"/>
    <dgm:cxn modelId="{7458B68D-6A3D-4239-8981-08BD8A897869}" type="presOf" srcId="{A674C2D1-DCD3-4C88-B811-8644EFEE7A51}" destId="{8FF2853D-313D-4987-BF83-AE4147B559C5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770C8529-A8C7-4675-A464-3C0B0A3AFE64}" type="presOf" srcId="{B175B44A-A7ED-4F38-8736-E223B3C1AB17}" destId="{1C84181B-B081-4D3C-A1A9-F9AA99C786E1}" srcOrd="0" destOrd="0" presId="urn:microsoft.com/office/officeart/2005/8/layout/default"/>
    <dgm:cxn modelId="{9D2A51A6-3172-4A89-97F3-10993BD450E3}" type="presOf" srcId="{0FA5C294-CD39-4C58-82E2-FFA62628FF03}" destId="{5D46438C-F191-4EFA-9B39-43B768211EBA}" srcOrd="0" destOrd="0" presId="urn:microsoft.com/office/officeart/2005/8/layout/default"/>
    <dgm:cxn modelId="{A9A9E1D8-A3EA-424E-9D86-8528E9EC3B51}" type="presOf" srcId="{B8A7B6E0-B6C0-4CC2-A0FE-D92206FC3E3F}" destId="{A810E76E-8E10-418F-80E4-4B926A581154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1F21E7BA-C8A8-454C-A634-D219FF189AEF}" type="presOf" srcId="{A1F41CFE-95CB-4F73-968B-B856F6217D48}" destId="{C1A146B1-F56A-42BE-8D01-3C57EF62457E}" srcOrd="0" destOrd="0" presId="urn:microsoft.com/office/officeart/2005/8/layout/default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617DB47F-1E00-4DC1-AE35-A965800096E9}" type="presParOf" srcId="{471B01A5-CB7F-42B9-9923-975290E2565C}" destId="{5D46438C-F191-4EFA-9B39-43B768211EBA}" srcOrd="0" destOrd="0" presId="urn:microsoft.com/office/officeart/2005/8/layout/default"/>
    <dgm:cxn modelId="{A477A9FF-792F-46CE-A321-8E4605AEBC88}" type="presParOf" srcId="{471B01A5-CB7F-42B9-9923-975290E2565C}" destId="{ED3C0D46-A3B0-46FC-B8B9-4AA7FFA3592F}" srcOrd="1" destOrd="0" presId="urn:microsoft.com/office/officeart/2005/8/layout/default"/>
    <dgm:cxn modelId="{A51AEEF6-36DC-41A8-8E9A-EE7D1EBC9750}" type="presParOf" srcId="{471B01A5-CB7F-42B9-9923-975290E2565C}" destId="{922B7837-9EC9-40A7-82CB-38401A6E4CD6}" srcOrd="2" destOrd="0" presId="urn:microsoft.com/office/officeart/2005/8/layout/default"/>
    <dgm:cxn modelId="{16A98B11-8E96-4F9D-9579-D142ADD899E3}" type="presParOf" srcId="{471B01A5-CB7F-42B9-9923-975290E2565C}" destId="{DDC1B5F9-AAF3-477F-813E-01473B980CD8}" srcOrd="3" destOrd="0" presId="urn:microsoft.com/office/officeart/2005/8/layout/default"/>
    <dgm:cxn modelId="{EF2FF75F-AE83-4794-8082-EF94256D3F43}" type="presParOf" srcId="{471B01A5-CB7F-42B9-9923-975290E2565C}" destId="{18FC2CA4-7861-44AF-891F-B4C0F2AD2F24}" srcOrd="4" destOrd="0" presId="urn:microsoft.com/office/officeart/2005/8/layout/default"/>
    <dgm:cxn modelId="{E3BEEA94-C028-49E3-9317-8A297DE94423}" type="presParOf" srcId="{471B01A5-CB7F-42B9-9923-975290E2565C}" destId="{B26EF987-0D57-47D5-B096-CF98ACB5B25A}" srcOrd="5" destOrd="0" presId="urn:microsoft.com/office/officeart/2005/8/layout/default"/>
    <dgm:cxn modelId="{CFD88CDB-EF6A-4552-86DD-A13F9F044859}" type="presParOf" srcId="{471B01A5-CB7F-42B9-9923-975290E2565C}" destId="{6562089B-C0F1-43F0-AADF-A3890CF6366F}" srcOrd="6" destOrd="0" presId="urn:microsoft.com/office/officeart/2005/8/layout/default"/>
    <dgm:cxn modelId="{811B0E3C-8CC6-4A10-9607-A88E882B1D60}" type="presParOf" srcId="{471B01A5-CB7F-42B9-9923-975290E2565C}" destId="{0E1CA121-B8C9-4E78-82D0-B7F97BBBC474}" srcOrd="7" destOrd="0" presId="urn:microsoft.com/office/officeart/2005/8/layout/default"/>
    <dgm:cxn modelId="{D71BBC10-B5BD-4059-A8FB-26962B30F65A}" type="presParOf" srcId="{471B01A5-CB7F-42B9-9923-975290E2565C}" destId="{8FF2853D-313D-4987-BF83-AE4147B559C5}" srcOrd="8" destOrd="0" presId="urn:microsoft.com/office/officeart/2005/8/layout/default"/>
    <dgm:cxn modelId="{0D7E3C6C-5D86-4BC5-8D32-602EED874F55}" type="presParOf" srcId="{471B01A5-CB7F-42B9-9923-975290E2565C}" destId="{F3479A8F-A87D-406F-AC47-FCAEB683768C}" srcOrd="9" destOrd="0" presId="urn:microsoft.com/office/officeart/2005/8/layout/default"/>
    <dgm:cxn modelId="{85A1B79D-177F-4436-908F-867A09630F18}" type="presParOf" srcId="{471B01A5-CB7F-42B9-9923-975290E2565C}" destId="{A810E76E-8E10-418F-80E4-4B926A581154}" srcOrd="10" destOrd="0" presId="urn:microsoft.com/office/officeart/2005/8/layout/default"/>
    <dgm:cxn modelId="{C1BFC14F-249B-408F-8CE0-24CD976B8BFC}" type="presParOf" srcId="{471B01A5-CB7F-42B9-9923-975290E2565C}" destId="{DA0C0EA7-5A78-4EBB-96DF-DB5A8799BAD3}" srcOrd="11" destOrd="0" presId="urn:microsoft.com/office/officeart/2005/8/layout/default"/>
    <dgm:cxn modelId="{D9420446-0D24-4EFC-A7D5-DD3278E9CB00}" type="presParOf" srcId="{471B01A5-CB7F-42B9-9923-975290E2565C}" destId="{1C84181B-B081-4D3C-A1A9-F9AA99C786E1}" srcOrd="12" destOrd="0" presId="urn:microsoft.com/office/officeart/2005/8/layout/default"/>
    <dgm:cxn modelId="{25CECEE4-8283-407B-ABF8-06EC3A4119F3}" type="presParOf" srcId="{471B01A5-CB7F-42B9-9923-975290E2565C}" destId="{AC325409-CE02-4A47-8A06-CFF569F5EFA3}" srcOrd="13" destOrd="0" presId="urn:microsoft.com/office/officeart/2005/8/layout/default"/>
    <dgm:cxn modelId="{1B0F6680-06F7-4AA9-B1C0-6448B5CFBF51}" type="presParOf" srcId="{471B01A5-CB7F-42B9-9923-975290E2565C}" destId="{C1A146B1-F56A-42BE-8D01-3C57EF62457E}" srcOrd="14" destOrd="0" presId="urn:microsoft.com/office/officeart/2005/8/layout/default"/>
    <dgm:cxn modelId="{B52738BB-3106-4506-A4DE-0CF61E689848}" type="presParOf" srcId="{471B01A5-CB7F-42B9-9923-975290E2565C}" destId="{993D0110-25E2-4A41-B4E7-C39744FEFF11}" srcOrd="15" destOrd="0" presId="urn:microsoft.com/office/officeart/2005/8/layout/default"/>
    <dgm:cxn modelId="{D7A79100-A90A-4A2F-B67C-61AD69C26E94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Verfahrens-dokumentation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proaktive Informationspflichten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Löschung,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Technikgestaltung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Sicherheit (TOM)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Ordnungen,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Sensibilisierung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Schulung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l" defTabSz="99024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5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 defTabSz="990246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28.02.2019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08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l" defTabSz="99024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5" y="9722308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 defTabSz="990246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l" defTabSz="99024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2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 defTabSz="990246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28.02.2019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028" y="4861155"/>
            <a:ext cx="5209247" cy="46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946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l" defTabSz="990246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2" y="9723946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 defTabSz="990246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baseline="0" dirty="0" smtClean="0">
              <a:latin typeface="Arial Narrow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6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"/>
          <p:cNvSpPr>
            <a:spLocks noChangeArrowheads="1"/>
          </p:cNvSpPr>
          <p:nvPr userDrawn="1"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0" y="234971"/>
            <a:ext cx="3931200" cy="10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42863"/>
            <a:ext cx="2095200" cy="5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242596" y="322851"/>
            <a:ext cx="167225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de-DE" sz="1200" b="1" dirty="0" smtClean="0">
                <a:solidFill>
                  <a:srgbClr val="00254F"/>
                </a:solidFill>
              </a:rPr>
              <a:t>Andreas Brennecke</a:t>
            </a:r>
            <a:br>
              <a:rPr lang="de-DE" sz="1200" b="1" dirty="0" smtClean="0">
                <a:solidFill>
                  <a:srgbClr val="00254F"/>
                </a:solidFill>
              </a:rPr>
            </a:br>
            <a:r>
              <a:rPr lang="de-DE" sz="1200" b="1" dirty="0" smtClean="0">
                <a:solidFill>
                  <a:srgbClr val="00254F"/>
                </a:solidFill>
              </a:rPr>
              <a:t>Datenschutzbeauftragter</a:t>
            </a:r>
            <a:endParaRPr lang="de-DE" sz="1200" b="1" dirty="0">
              <a:solidFill>
                <a:srgbClr val="00254F"/>
              </a:solidFill>
            </a:endParaRPr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4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2018.10.10_Musterprozess_Datenschutzvorfall_&#220;bersich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2018.10.10_Musterprozess_Datenschutzvorfall_Detail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018.10.01_Entwurf_Musterformular_UPB_Dokumentation_Datenschutzverletzung.docx" TargetMode="External"/><Relationship Id="rId2" Type="http://schemas.openxmlformats.org/officeDocument/2006/relationships/hyperlink" Target="Entwurf_Musterformular_UPB_Interne_Meldung_Datenschutzverletzung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uni-paderborn.de/universitaet/informationssicherheit/vorfal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paderborn.de/informationssicherheit/dokumen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21123" y="1556985"/>
            <a:ext cx="5495940" cy="2780211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Datenschutz −</a:t>
            </a:r>
            <a:br>
              <a:rPr lang="de-DE" dirty="0" smtClean="0"/>
            </a:br>
            <a:r>
              <a:rPr lang="de-DE" dirty="0" smtClean="0"/>
              <a:t>Meldung </a:t>
            </a:r>
            <a:r>
              <a:rPr lang="de-DE" dirty="0"/>
              <a:t>von Informationssicherheitsvorfällen</a:t>
            </a:r>
            <a:r>
              <a:rPr lang="de-DE" dirty="0" smtClean="0"/>
              <a:t> / Datenschutzverletzungen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39298" y="4053526"/>
            <a:ext cx="3975099" cy="2464232"/>
          </a:xfrm>
        </p:spPr>
        <p:txBody>
          <a:bodyPr/>
          <a:lstStyle/>
          <a:p>
            <a:pPr algn="ctr" eaLnBrk="1" hangingPunct="1"/>
            <a:r>
              <a:rPr lang="de-DE" sz="2400" dirty="0" smtClean="0"/>
              <a:t>Admin-Runde</a:t>
            </a:r>
            <a:br>
              <a:rPr lang="de-DE" sz="2400" dirty="0" smtClean="0"/>
            </a:br>
            <a:r>
              <a:rPr lang="de-DE" sz="2400" dirty="0" smtClean="0"/>
              <a:t>21. Januar 2019</a:t>
            </a:r>
            <a:endParaRPr lang="de-DE" sz="1200" dirty="0" smtClean="0"/>
          </a:p>
          <a:p>
            <a:pPr algn="ctr" eaLnBrk="1" hangingPunct="1"/>
            <a:endParaRPr lang="de-DE" sz="1200" dirty="0"/>
          </a:p>
          <a:p>
            <a:pPr algn="ctr" eaLnBrk="1" hangingPunct="1"/>
            <a:r>
              <a:rPr lang="de-DE" dirty="0" smtClean="0"/>
              <a:t>Andreas </a:t>
            </a:r>
            <a:r>
              <a:rPr lang="de-DE" dirty="0"/>
              <a:t>Brennecke </a:t>
            </a:r>
            <a:r>
              <a:rPr lang="de-DE" dirty="0" smtClean="0"/>
              <a:t>(Datenschutzbeauftragter, IMT)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95" y="2419350"/>
            <a:ext cx="3654044" cy="36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 descr="Logo IMT-C60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056313"/>
            <a:ext cx="3965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alles zu intern melden?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sämtliche Informationssicherheitsvorfälle</a:t>
            </a:r>
            <a:r>
              <a:rPr lang="de-DE" dirty="0" smtClean="0"/>
              <a:t>: erfolgreiche Angriffe auf IT-Systeme, Verdachte auf Systemfehler oder unerlaubten Umgang mit Offenlegung von sensiblen und/oder personenbezogenen Daten </a:t>
            </a:r>
          </a:p>
          <a:p>
            <a:pPr marL="0" indent="0">
              <a:buNone/>
            </a:pPr>
            <a:r>
              <a:rPr lang="de-DE" dirty="0" smtClean="0"/>
              <a:t>Beispiele (aus geplantem Rundschreiben)</a:t>
            </a:r>
          </a:p>
          <a:p>
            <a:pPr lvl="0"/>
            <a:r>
              <a:rPr lang="de-DE" sz="2000" dirty="0" smtClean="0">
                <a:solidFill>
                  <a:srgbClr val="E3292C"/>
                </a:solidFill>
              </a:rPr>
              <a:t>Angriffe auf </a:t>
            </a:r>
            <a:r>
              <a:rPr lang="de-DE" sz="2000" dirty="0" smtClean="0">
                <a:solidFill>
                  <a:schemeClr val="tx1"/>
                </a:solidFill>
              </a:rPr>
              <a:t>zentrale</a:t>
            </a:r>
            <a:r>
              <a:rPr lang="de-DE" sz="2000" dirty="0" smtClean="0">
                <a:solidFill>
                  <a:srgbClr val="E3292C"/>
                </a:solidFill>
              </a:rPr>
              <a:t> IT-Systeme </a:t>
            </a:r>
            <a:r>
              <a:rPr lang="de-DE" sz="2000" dirty="0" smtClean="0"/>
              <a:t>(PAUL, PANDA, MACH) oder dezentrale IT-Systeme (Umfragesysteme oder Forschungsdatenbanken), wobei dem Angreifer </a:t>
            </a:r>
            <a:r>
              <a:rPr lang="de-DE" sz="2000" dirty="0" smtClean="0">
                <a:solidFill>
                  <a:srgbClr val="A5A5FF"/>
                </a:solidFill>
              </a:rPr>
              <a:t>personenbezogene Daten zur Kenntnis </a:t>
            </a:r>
            <a:r>
              <a:rPr lang="de-DE" sz="2000" dirty="0" smtClean="0"/>
              <a:t>gelangen können </a:t>
            </a:r>
            <a:r>
              <a:rPr lang="de-DE" sz="2000" dirty="0" smtClean="0">
                <a:solidFill>
                  <a:srgbClr val="A5A5FF"/>
                </a:solidFill>
              </a:rPr>
              <a:t>(unbefugter Zugang)</a:t>
            </a:r>
          </a:p>
          <a:p>
            <a:pPr lvl="0"/>
            <a:r>
              <a:rPr lang="de-DE" sz="2000" dirty="0" smtClean="0"/>
              <a:t>die unbeabsichtigte </a:t>
            </a:r>
            <a:r>
              <a:rPr lang="de-DE" sz="2000" dirty="0" smtClean="0">
                <a:solidFill>
                  <a:srgbClr val="E3292C"/>
                </a:solidFill>
              </a:rPr>
              <a:t>Fehlkonfiguration</a:t>
            </a:r>
            <a:r>
              <a:rPr lang="de-DE" sz="2000" dirty="0" smtClean="0"/>
              <a:t> eines Systems, sodass personenbezogene Daten ungewollt </a:t>
            </a:r>
            <a:r>
              <a:rPr lang="de-DE" sz="2000" dirty="0" smtClean="0">
                <a:solidFill>
                  <a:srgbClr val="A5A5FF"/>
                </a:solidFill>
              </a:rPr>
              <a:t>veröffentlicht</a:t>
            </a:r>
            <a:r>
              <a:rPr lang="de-DE" sz="2000" dirty="0" smtClean="0"/>
              <a:t> werden </a:t>
            </a:r>
            <a:r>
              <a:rPr lang="de-DE" sz="2000" dirty="0" smtClean="0">
                <a:solidFill>
                  <a:srgbClr val="A5A5FF"/>
                </a:solidFill>
              </a:rPr>
              <a:t>(unbefugte Offenlegung)</a:t>
            </a:r>
          </a:p>
          <a:p>
            <a:pPr lvl="0"/>
            <a:r>
              <a:rPr lang="de-DE" sz="2000" dirty="0" smtClean="0"/>
              <a:t>der </a:t>
            </a:r>
            <a:r>
              <a:rPr lang="de-DE" sz="2000" dirty="0" smtClean="0">
                <a:solidFill>
                  <a:srgbClr val="E3292C"/>
                </a:solidFill>
              </a:rPr>
              <a:t>versehentliche Versand </a:t>
            </a:r>
            <a:r>
              <a:rPr lang="de-DE" sz="2000" dirty="0" smtClean="0"/>
              <a:t>personenbezogener Daten an einen für diese Daten </a:t>
            </a:r>
            <a:r>
              <a:rPr lang="de-DE" sz="2000" dirty="0" smtClean="0">
                <a:solidFill>
                  <a:srgbClr val="A5A5FF"/>
                </a:solidFill>
              </a:rPr>
              <a:t>nicht zuständigen E-Mail-Verteiler (unbefugte Offenlegung)</a:t>
            </a:r>
          </a:p>
          <a:p>
            <a:r>
              <a:rPr lang="de-DE" sz="2000" dirty="0" smtClean="0"/>
              <a:t>der </a:t>
            </a:r>
            <a:r>
              <a:rPr lang="de-DE" sz="2000" dirty="0" smtClean="0">
                <a:solidFill>
                  <a:srgbClr val="E3292C"/>
                </a:solidFill>
              </a:rPr>
              <a:t>Verlust</a:t>
            </a:r>
            <a:r>
              <a:rPr lang="de-DE" sz="2000" dirty="0" smtClean="0"/>
              <a:t> eines mobilen Endgeräts (Notebook, Smartphone) oder Datenträgers (USB-Stick), auf dem sich </a:t>
            </a:r>
            <a:r>
              <a:rPr lang="de-DE" sz="2000" dirty="0" smtClean="0">
                <a:solidFill>
                  <a:srgbClr val="A5A5FF"/>
                </a:solidFill>
              </a:rPr>
              <a:t>personenbezogene Daten </a:t>
            </a:r>
            <a:r>
              <a:rPr lang="de-DE" sz="2000" dirty="0" smtClean="0"/>
              <a:t>befinden </a:t>
            </a:r>
            <a:r>
              <a:rPr lang="de-DE" sz="2000" dirty="0" smtClean="0">
                <a:solidFill>
                  <a:srgbClr val="A5A5FF"/>
                </a:solidFill>
              </a:rPr>
              <a:t>(unbefugter Zugang)</a:t>
            </a:r>
            <a:endParaRPr lang="de-DE" sz="2000" dirty="0" smtClean="0"/>
          </a:p>
          <a:p>
            <a:pPr lvl="0"/>
            <a:r>
              <a:rPr lang="de-DE" sz="2000" dirty="0" smtClean="0"/>
              <a:t>aber auch papierbasierte Unterlagen wie </a:t>
            </a:r>
            <a:r>
              <a:rPr lang="de-DE" sz="2000" dirty="0" smtClean="0">
                <a:solidFill>
                  <a:srgbClr val="E3292C"/>
                </a:solidFill>
              </a:rPr>
              <a:t>namentliche Aushänge </a:t>
            </a:r>
            <a:r>
              <a:rPr lang="de-DE" sz="2000" dirty="0" smtClean="0"/>
              <a:t>von </a:t>
            </a:r>
            <a:r>
              <a:rPr lang="de-DE" sz="2000" dirty="0" smtClean="0">
                <a:solidFill>
                  <a:srgbClr val="A5A5FF"/>
                </a:solidFill>
              </a:rPr>
              <a:t>Klausurergebnissen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A5A5FF"/>
                </a:solidFill>
              </a:rPr>
              <a:t>(unbefugte Offenlegung)</a:t>
            </a:r>
          </a:p>
          <a:p>
            <a:pPr lvl="0"/>
            <a:endParaRPr lang="de-DE" sz="2000" dirty="0" smtClean="0">
              <a:solidFill>
                <a:srgbClr val="A5A5FF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Meldeprozess (Übersicht)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2000" dirty="0"/>
          </a:p>
          <a:p>
            <a:r>
              <a:rPr lang="de-DE" dirty="0" smtClean="0"/>
              <a:t>Die Bewertung der Informationssicherheitsvorfälle </a:t>
            </a:r>
            <a:br>
              <a:rPr lang="de-DE" dirty="0" smtClean="0"/>
            </a:br>
            <a:r>
              <a:rPr lang="de-DE" dirty="0" smtClean="0"/>
              <a:t>übernimmt ein so genanntes Vorfallteam</a:t>
            </a:r>
            <a:endParaRPr lang="de-DE" dirty="0"/>
          </a:p>
        </p:txBody>
      </p:sp>
      <p:pic>
        <p:nvPicPr>
          <p:cNvPr id="5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22" y="1029905"/>
            <a:ext cx="9650716" cy="45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31" y="4572001"/>
            <a:ext cx="1189503" cy="16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Vorgehen innerhalb der Universität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4" y="1335088"/>
            <a:ext cx="4819214" cy="5202237"/>
          </a:xfrm>
        </p:spPr>
        <p:txBody>
          <a:bodyPr/>
          <a:lstStyle/>
          <a:p>
            <a:r>
              <a:rPr lang="de-DE" dirty="0" smtClean="0"/>
              <a:t>Informationsschreiben an alle Beschäftigte zur Meldung sämtlicher Informationssicherheitsvorfälle</a:t>
            </a:r>
          </a:p>
          <a:p>
            <a:r>
              <a:rPr lang="de-DE" dirty="0" smtClean="0"/>
              <a:t>Nutzung </a:t>
            </a:r>
            <a:r>
              <a:rPr lang="de-DE" dirty="0" smtClean="0">
                <a:hlinkClick r:id="rId2" action="ppaction://hlinkfile"/>
              </a:rPr>
              <a:t>internes Meldeformular</a:t>
            </a:r>
            <a:endParaRPr lang="de-DE" dirty="0" smtClean="0"/>
          </a:p>
          <a:p>
            <a:r>
              <a:rPr lang="de-DE" dirty="0" smtClean="0">
                <a:hlinkClick r:id="rId3" action="ppaction://hlinkfile"/>
              </a:rPr>
              <a:t>Formular zur Dokumentation </a:t>
            </a:r>
            <a:r>
              <a:rPr lang="de-DE" dirty="0" smtClean="0"/>
              <a:t>von Vorfällen</a:t>
            </a:r>
          </a:p>
          <a:p>
            <a:r>
              <a:rPr lang="de-DE" dirty="0" smtClean="0"/>
              <a:t>Informationen unter: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https</a:t>
            </a:r>
            <a:r>
              <a:rPr lang="de-DE" dirty="0">
                <a:hlinkClick r:id="rId4"/>
              </a:rPr>
              <a:t>://www.uni-paderborn.de</a:t>
            </a:r>
            <a:r>
              <a:rPr lang="de-DE" dirty="0" smtClean="0">
                <a:hlinkClick r:id="rId4"/>
              </a:rPr>
              <a:t>/</a:t>
            </a:r>
            <a:br>
              <a:rPr lang="de-DE" dirty="0" smtClean="0">
                <a:hlinkClick r:id="rId4"/>
              </a:rPr>
            </a:br>
            <a:r>
              <a:rPr lang="de-DE" dirty="0" smtClean="0">
                <a:hlinkClick r:id="rId4"/>
              </a:rPr>
              <a:t>informationssicherheit/vorfall</a:t>
            </a:r>
            <a:r>
              <a:rPr lang="de-DE" dirty="0">
                <a:hlinkClick r:id="rId4"/>
              </a:rPr>
              <a:t>/</a:t>
            </a:r>
            <a:endParaRPr lang="de-DE" dirty="0"/>
          </a:p>
          <a:p>
            <a:r>
              <a:rPr lang="de-DE" dirty="0" smtClean="0"/>
              <a:t>ToDo: erweiterte Beispielliste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73611" y="6394637"/>
            <a:ext cx="2025650" cy="392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65" y="1082351"/>
            <a:ext cx="4159703" cy="59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94640" y="1333948"/>
            <a:ext cx="7981950" cy="5136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Vielen Dank für Ihre Aufmerksamkeit!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−−-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Andreas Brennecke      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 Schaefer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Datenschutzbeauftragter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stellvertretende Datenschutzbeauftragte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Universität Paderborn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Warburger Str. 100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D-33098 Paderborn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Raum:      N5.329      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N5.125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Tel.:      05251 60-2400     05251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60-2145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Fax:       05251 60-4206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E-Mail:    brennecke@upb.de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svenja.schaefer@upb.de</a:t>
            </a:r>
            <a:endParaRPr lang="de-DE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b="1" dirty="0" smtClean="0"/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57" y="1931419"/>
            <a:ext cx="1846386" cy="16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Data-Breach-Meldungen </a:t>
            </a:r>
            <a:r>
              <a:rPr lang="de-DE" sz="2000" dirty="0"/>
              <a:t>nach Art. 33 </a:t>
            </a:r>
            <a:r>
              <a:rPr lang="de-DE" sz="2000" dirty="0" smtClean="0"/>
              <a:t>DSGVO: </a:t>
            </a:r>
            <a:r>
              <a:rPr lang="en-US" sz="2200" dirty="0" smtClean="0"/>
              <a:t>https</a:t>
            </a:r>
            <a:r>
              <a:rPr lang="en-US" sz="2200" dirty="0"/>
              <a:t>://datenschutz-hamburg.de/assets/pdf/2018.11.15_Data%20Breach_Vermerk_extern.pdf </a:t>
            </a:r>
            <a:endParaRPr lang="en-US" sz="2200" dirty="0" smtClean="0"/>
          </a:p>
          <a:p>
            <a:r>
              <a:rPr lang="de-DE" sz="2200" dirty="0"/>
              <a:t>BayLDA: Umgang mit Datenpannen – Art. 33 und 34 DS-GVO.  https://www. lda.bayern.de/media/baylda_ds-gvo_8_data_breach_notification.pdf</a:t>
            </a:r>
          </a:p>
          <a:p>
            <a:r>
              <a:rPr lang="en-US" sz="2200" dirty="0" smtClean="0"/>
              <a:t>Article </a:t>
            </a:r>
            <a:r>
              <a:rPr lang="en-US" sz="2200" dirty="0"/>
              <a:t>29 Data Protection Working Party: Guidelines on Personal data breach notification under Regulation 2016/679 (</a:t>
            </a:r>
            <a:r>
              <a:rPr lang="de-DE" sz="2200" dirty="0"/>
              <a:t>18/EN, WP250 rev.01) http://ec.europa.eu/newsroom/article29/item-detail.cfm?item_id=612052</a:t>
            </a:r>
          </a:p>
          <a:p>
            <a:r>
              <a:rPr lang="de-DE" sz="2200" dirty="0" smtClean="0"/>
              <a:t>https</a:t>
            </a:r>
            <a:r>
              <a:rPr lang="de-DE" sz="2200" dirty="0"/>
              <a:t>://</a:t>
            </a:r>
            <a:r>
              <a:rPr lang="de-DE" sz="2200" dirty="0" smtClean="0"/>
              <a:t>www.zendas.de/themen/datenschutz-grundverordnung/meldung_datenpannen.html</a:t>
            </a:r>
          </a:p>
          <a:p>
            <a:r>
              <a:rPr lang="de-DE" sz="2200" dirty="0" smtClean="0"/>
              <a:t>https</a:t>
            </a:r>
            <a:r>
              <a:rPr lang="de-DE" sz="2200" dirty="0"/>
              <a:t>://datenschutz-experten.nrw/meldepflichten-datenpannen-eu-datenschutz-grundverordnung/</a:t>
            </a:r>
          </a:p>
          <a:p>
            <a:r>
              <a:rPr lang="de-DE" sz="2200" dirty="0"/>
              <a:t>https://</a:t>
            </a:r>
            <a:r>
              <a:rPr lang="de-DE" sz="2200" dirty="0" smtClean="0"/>
              <a:t>www.haerting.de/neuigkeit/verschaerfte-meldepflichten-am-beispiel-der-datenpanne-bei-comdirect-und-helplingde</a:t>
            </a:r>
            <a:endParaRPr lang="de-DE" sz="2200" dirty="0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197204"/>
            <a:ext cx="8569198" cy="5340121"/>
          </a:xfrm>
        </p:spPr>
        <p:txBody>
          <a:bodyPr/>
          <a:lstStyle/>
          <a:p>
            <a:r>
              <a:rPr lang="de-DE" dirty="0" smtClean="0"/>
              <a:t>Einführung DSGVO und Handlungsfelder</a:t>
            </a:r>
          </a:p>
          <a:p>
            <a:r>
              <a:rPr lang="de-DE" dirty="0" smtClean="0"/>
              <a:t>Meldepflicht für „Datenschutzverletzungen“ an die Aufsichtsbehörde</a:t>
            </a:r>
          </a:p>
          <a:p>
            <a:r>
              <a:rPr lang="de-DE" dirty="0"/>
              <a:t>Was muss gemeldet werden?</a:t>
            </a:r>
          </a:p>
          <a:p>
            <a:r>
              <a:rPr lang="de-DE" dirty="0" smtClean="0"/>
              <a:t>Prozess der Universität, damit diese über Informationssicherheits-vorfällen </a:t>
            </a:r>
            <a:r>
              <a:rPr lang="de-DE" dirty="0"/>
              <a:t>informiert </a:t>
            </a:r>
            <a:r>
              <a:rPr lang="de-DE" dirty="0" smtClean="0"/>
              <a:t>ist und der Meldepflicht nachkommt</a:t>
            </a:r>
          </a:p>
          <a:p>
            <a:r>
              <a:rPr lang="de-DE" dirty="0" smtClean="0"/>
              <a:t>Weiteres Vorgehen: Rundschreiben, Meldeformulare, …</a:t>
            </a:r>
          </a:p>
          <a:p>
            <a:r>
              <a:rPr lang="de-DE" dirty="0" smtClean="0"/>
              <a:t>Fragen / Diskussion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4805536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536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807261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4805536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nbr\AppData\Local\Microsoft\Windows\Temporary Internet Files\Content.IE5\MS5VCBFS\7371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-15161"/>
          <a:stretch/>
        </p:blipFill>
        <p:spPr bwMode="auto">
          <a:xfrm>
            <a:off x="0" y="4270343"/>
            <a:ext cx="9144000" cy="37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63947" y="4529831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     für die</a:t>
            </a:r>
            <a:br>
              <a:rPr lang="de-DE" dirty="0" smtClean="0"/>
            </a:br>
            <a:r>
              <a:rPr lang="de-DE" dirty="0" smtClean="0"/>
              <a:t>Datenschutz-</a:t>
            </a:r>
            <a:br>
              <a:rPr lang="de-DE" dirty="0" smtClean="0"/>
            </a:br>
            <a:r>
              <a:rPr lang="de-DE" dirty="0" smtClean="0"/>
              <a:t>Grundverordnung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602406">
            <a:off x="605654" y="445467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FIT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Regelungen zum  Datenschutz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1913" y="1335088"/>
            <a:ext cx="8481120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Seit 25. Mai 2018 gilt die  </a:t>
            </a:r>
          </a:p>
          <a:p>
            <a:pPr marL="0" indent="0">
              <a:buNone/>
            </a:pPr>
            <a:endParaRPr lang="de-DE" sz="1400" dirty="0" smtClean="0"/>
          </a:p>
          <a:p>
            <a:pPr marL="366713" lvl="1" indent="0">
              <a:buNone/>
            </a:pPr>
            <a:r>
              <a:rPr lang="de-DE" sz="2400" b="1" dirty="0" smtClean="0"/>
              <a:t>EU-Datenschutz-Grundverordnung (EU 2016/679 v. 27.4.2016).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dirty="0" smtClean="0"/>
              <a:t>Sie gilt unmittelbar in allen Mitgliedstaaten und ersetzt das </a:t>
            </a:r>
            <a:br>
              <a:rPr lang="de-DE" dirty="0" smtClean="0"/>
            </a:br>
            <a:r>
              <a:rPr lang="de-DE" dirty="0" smtClean="0"/>
              <a:t>deutsche Datenschutzrecht (alte BDSG, LDSG u.a. DSG NRW, …).</a:t>
            </a:r>
          </a:p>
          <a:p>
            <a:pPr marL="0" indent="0">
              <a:buNone/>
            </a:pPr>
            <a:r>
              <a:rPr lang="de-DE" dirty="0" smtClean="0"/>
              <a:t>Zusätzlich gilt für die Universität das </a:t>
            </a:r>
            <a:r>
              <a:rPr lang="de-DE" dirty="0"/>
              <a:t>DSG NRW-neu, </a:t>
            </a:r>
            <a:r>
              <a:rPr lang="de-DE" dirty="0" smtClean="0"/>
              <a:t>die durch so genannte </a:t>
            </a:r>
            <a:r>
              <a:rPr lang="de-DE" dirty="0"/>
              <a:t>„Öffnungsklauseln</a:t>
            </a:r>
            <a:r>
              <a:rPr lang="de-DE" dirty="0" smtClean="0"/>
              <a:t>“ vorgesehene detaillierte Regelungen enthält. </a:t>
            </a:r>
          </a:p>
          <a:p>
            <a:pPr marL="0" indent="0">
              <a:buNone/>
            </a:pPr>
            <a:endParaRPr lang="de-DE" sz="1100" dirty="0" smtClean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Die Grundsätze des Datenschutzes („Verbot mit Erlaubnisvorbehalt“, Zweckbindung, Minimalität, Dokumentationspflicht (Verzeichnisse), Rechte der Betroffenen (Auskunft, Löschung, Berichtigung, …) etc.)  bleiben in der </a:t>
            </a:r>
            <a:r>
              <a:rPr lang="de-DE" dirty="0"/>
              <a:t>DSGVO grundsätzlich bestehen</a:t>
            </a:r>
            <a:r>
              <a:rPr lang="de-DE" dirty="0" smtClean="0"/>
              <a:t>. </a:t>
            </a:r>
            <a:endParaRPr lang="de-DE" dirty="0"/>
          </a:p>
          <a:p>
            <a:pPr marL="361950" indent="0">
              <a:buNone/>
            </a:pPr>
            <a:r>
              <a:rPr lang="de-DE" b="1" dirty="0" smtClean="0"/>
              <a:t>Es gibt aber (teils erhebliche) Veränderungen in den Details.</a:t>
            </a:r>
          </a:p>
          <a:p>
            <a:endParaRPr lang="de-DE" dirty="0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8119420" y="1354028"/>
            <a:ext cx="696457" cy="781545"/>
            <a:chOff x="7200936" y="4451364"/>
            <a:chExt cx="1592262" cy="1789053"/>
          </a:xfrm>
        </p:grpSpPr>
        <p:pic>
          <p:nvPicPr>
            <p:cNvPr id="6" name="Grafik 5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00936" y="4451364"/>
              <a:ext cx="752463" cy="14969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fik 6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40735" y="4743468"/>
              <a:ext cx="752463" cy="149694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82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Handlungsfelder der </a:t>
            </a:r>
            <a:r>
              <a:rPr lang="de-DE" dirty="0" smtClean="0"/>
              <a:t>Datenschutz-Grundverordnung (DSGVO)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713316" y="4166888"/>
            <a:ext cx="1435261" cy="277793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502071556"/>
              </p:ext>
            </p:extLst>
          </p:nvPr>
        </p:nvGraphicFramePr>
        <p:xfrm>
          <a:off x="376607" y="1375072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3294103" y="1256046"/>
            <a:ext cx="2910524" cy="1618909"/>
            <a:chOff x="3294103" y="1256046"/>
            <a:chExt cx="2910524" cy="1618909"/>
          </a:xfrm>
        </p:grpSpPr>
        <p:sp>
          <p:nvSpPr>
            <p:cNvPr id="10" name="Abgerundetes Rechteck 9"/>
            <p:cNvSpPr/>
            <p:nvPr/>
          </p:nvSpPr>
          <p:spPr bwMode="auto">
            <a:xfrm>
              <a:off x="3294103" y="1256046"/>
              <a:ext cx="2910524" cy="1618909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39009" y="1286547"/>
              <a:ext cx="2435026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rgbClr val="FF0000"/>
                  </a:solidFill>
                </a:rPr>
                <a:t>im Mai 2018</a:t>
              </a:r>
            </a:p>
            <a:p>
              <a:endParaRPr lang="de-DE" sz="1400" dirty="0">
                <a:solidFill>
                  <a:srgbClr val="FF0000"/>
                </a:solidFill>
              </a:endParaRPr>
            </a:p>
            <a:p>
              <a:endParaRPr lang="de-DE" dirty="0" smtClean="0">
                <a:solidFill>
                  <a:srgbClr val="FF0000"/>
                </a:solidFill>
              </a:endParaRPr>
            </a:p>
            <a:p>
              <a:r>
                <a:rPr lang="de-DE" sz="2800" dirty="0" smtClean="0">
                  <a:solidFill>
                    <a:srgbClr val="FF0000"/>
                  </a:solidFill>
                </a:rPr>
                <a:t>für Webangebote</a:t>
              </a:r>
              <a:endParaRPr lang="de-DE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193323" y="2797108"/>
            <a:ext cx="2834682" cy="1647573"/>
            <a:chOff x="6193323" y="2797108"/>
            <a:chExt cx="2834682" cy="1647573"/>
          </a:xfrm>
        </p:grpSpPr>
        <p:sp>
          <p:nvSpPr>
            <p:cNvPr id="20" name="Rechteck 19"/>
            <p:cNvSpPr/>
            <p:nvPr/>
          </p:nvSpPr>
          <p:spPr bwMode="auto">
            <a:xfrm>
              <a:off x="6870020" y="3759965"/>
              <a:ext cx="1482128" cy="44003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6193323" y="2797108"/>
              <a:ext cx="2834682" cy="1647573"/>
              <a:chOff x="6193323" y="2797108"/>
              <a:chExt cx="2834682" cy="1647573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7210059" y="2797108"/>
                <a:ext cx="1002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>
                    <a:solidFill>
                      <a:srgbClr val="FF0000"/>
                    </a:solidFill>
                  </a:rPr>
                  <a:t>heute </a:t>
                </a:r>
              </a:p>
            </p:txBody>
          </p:sp>
          <p:sp>
            <p:nvSpPr>
              <p:cNvPr id="17" name="Abgerundetes Rechteck 16"/>
              <p:cNvSpPr/>
              <p:nvPr/>
            </p:nvSpPr>
            <p:spPr bwMode="auto">
              <a:xfrm>
                <a:off x="6193323" y="2844243"/>
                <a:ext cx="2834682" cy="160043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22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Datenschutzverletzungen gemäß DSGVO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2" y="1335088"/>
            <a:ext cx="8523467" cy="5202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Datenschutzverletzung / Datenpanne / Data Breach</a:t>
            </a:r>
            <a:br>
              <a:rPr lang="de-DE" dirty="0" smtClean="0"/>
            </a:br>
            <a:r>
              <a:rPr lang="de-DE" dirty="0" smtClean="0"/>
              <a:t>(DSGVO: „Verletzung </a:t>
            </a:r>
            <a:r>
              <a:rPr lang="de-DE" dirty="0"/>
              <a:t>des Schutzes personenbezogener </a:t>
            </a:r>
            <a:r>
              <a:rPr lang="de-DE" dirty="0" smtClean="0"/>
              <a:t>Daten“):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>
                <a:solidFill>
                  <a:srgbClr val="00B0F0"/>
                </a:solidFill>
              </a:rPr>
              <a:t>Verletzung der Sicherheit</a:t>
            </a:r>
            <a:r>
              <a:rPr lang="de-DE" dirty="0"/>
              <a:t>, die, […] zur </a:t>
            </a:r>
            <a:r>
              <a:rPr lang="de-DE" dirty="0">
                <a:solidFill>
                  <a:srgbClr val="FF0000"/>
                </a:solidFill>
              </a:rPr>
              <a:t>Vernichtung</a:t>
            </a:r>
            <a:r>
              <a:rPr lang="de-DE" dirty="0">
                <a:solidFill>
                  <a:schemeClr val="tx1"/>
                </a:solidFill>
              </a:rPr>
              <a:t>, zum</a:t>
            </a:r>
            <a:r>
              <a:rPr lang="de-DE" dirty="0">
                <a:solidFill>
                  <a:srgbClr val="FF0000"/>
                </a:solidFill>
              </a:rPr>
              <a:t> Verlust</a:t>
            </a:r>
            <a:r>
              <a:rPr lang="de-DE" dirty="0">
                <a:solidFill>
                  <a:schemeClr val="tx1"/>
                </a:solidFill>
              </a:rPr>
              <a:t>, zur </a:t>
            </a:r>
            <a:r>
              <a:rPr lang="de-DE" dirty="0">
                <a:solidFill>
                  <a:srgbClr val="FF0000"/>
                </a:solidFill>
              </a:rPr>
              <a:t>Veränderung</a:t>
            </a:r>
            <a:r>
              <a:rPr lang="de-DE" dirty="0">
                <a:solidFill>
                  <a:schemeClr val="tx1"/>
                </a:solidFill>
              </a:rPr>
              <a:t>, oder zur </a:t>
            </a:r>
            <a:r>
              <a:rPr lang="de-DE" dirty="0">
                <a:solidFill>
                  <a:srgbClr val="FF0000"/>
                </a:solidFill>
              </a:rPr>
              <a:t>unbefugten Offenlegung </a:t>
            </a:r>
            <a:r>
              <a:rPr lang="de-DE" dirty="0">
                <a:solidFill>
                  <a:schemeClr val="tx1"/>
                </a:solidFill>
              </a:rPr>
              <a:t>von beziehungsweise zum </a:t>
            </a:r>
            <a:r>
              <a:rPr lang="de-DE" dirty="0">
                <a:solidFill>
                  <a:srgbClr val="FF0000"/>
                </a:solidFill>
              </a:rPr>
              <a:t>unbefugten Zugang </a:t>
            </a:r>
            <a:r>
              <a:rPr lang="de-DE" dirty="0">
                <a:solidFill>
                  <a:schemeClr val="tx1"/>
                </a:solidFill>
              </a:rPr>
              <a:t>zu personenbezogenen Daten </a:t>
            </a:r>
            <a:r>
              <a:rPr lang="de-DE" dirty="0"/>
              <a:t>führt“ (Art. 4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Die </a:t>
            </a:r>
            <a:r>
              <a:rPr lang="de-DE" dirty="0"/>
              <a:t>Meldepflichten </a:t>
            </a:r>
            <a:r>
              <a:rPr lang="de-DE" dirty="0" smtClean="0"/>
              <a:t>sind im </a:t>
            </a:r>
            <a:r>
              <a:rPr lang="de-DE" dirty="0"/>
              <a:t>Abschnitt 2 „Sicherheit</a:t>
            </a:r>
            <a:r>
              <a:rPr lang="de-DE" dirty="0" smtClean="0"/>
              <a:t>“ der DSGVO in </a:t>
            </a:r>
            <a:br>
              <a:rPr lang="de-DE" dirty="0" smtClean="0"/>
            </a:br>
            <a:r>
              <a:rPr lang="de-DE" dirty="0" smtClean="0"/>
              <a:t>Art</a:t>
            </a:r>
            <a:r>
              <a:rPr lang="de-DE" dirty="0"/>
              <a:t>. </a:t>
            </a:r>
            <a:r>
              <a:rPr lang="de-DE" dirty="0" smtClean="0"/>
              <a:t>33 und 34 geregelt.</a:t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171" y="3493486"/>
            <a:ext cx="8949154" cy="1879927"/>
            <a:chOff x="104171" y="3729164"/>
            <a:chExt cx="8949154" cy="1879927"/>
          </a:xfrm>
        </p:grpSpPr>
        <p:sp>
          <p:nvSpPr>
            <p:cNvPr id="13" name="Textfeld 12"/>
            <p:cNvSpPr txBox="1"/>
            <p:nvPr/>
          </p:nvSpPr>
          <p:spPr>
            <a:xfrm>
              <a:off x="527455" y="4316778"/>
              <a:ext cx="20697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Informations-</a:t>
              </a:r>
              <a:br>
                <a:rPr lang="de-DE" dirty="0" smtClean="0">
                  <a:solidFill>
                    <a:srgbClr val="00B0F0"/>
                  </a:solidFill>
                </a:rPr>
              </a:br>
              <a:r>
                <a:rPr lang="de-DE" dirty="0" smtClean="0">
                  <a:solidFill>
                    <a:srgbClr val="00B0F0"/>
                  </a:solidFill>
                </a:rPr>
                <a:t>sicherheitsvorfall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536243" y="4316778"/>
              <a:ext cx="16770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Datenschutz-</a:t>
              </a:r>
              <a:br>
                <a:rPr lang="de-DE" dirty="0" smtClean="0">
                  <a:solidFill>
                    <a:srgbClr val="FF0000"/>
                  </a:solidFill>
                </a:rPr>
              </a:br>
              <a:r>
                <a:rPr lang="de-DE" dirty="0" smtClean="0">
                  <a:solidFill>
                    <a:srgbClr val="FF0000"/>
                  </a:solidFill>
                </a:rPr>
                <a:t>verstoß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125487" y="4316778"/>
              <a:ext cx="29033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Datenschutzverletzung /</a:t>
              </a:r>
            </a:p>
            <a:p>
              <a:r>
                <a:rPr lang="de-DE" dirty="0" smtClean="0">
                  <a:solidFill>
                    <a:srgbClr val="002060"/>
                  </a:solidFill>
                </a:rPr>
                <a:t>Datenschutzpanne</a:t>
              </a:r>
              <a:endParaRPr lang="de-DE" dirty="0">
                <a:solidFill>
                  <a:srgbClr val="002060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104171" y="3738811"/>
              <a:ext cx="6250329" cy="1870280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2743194" y="3729164"/>
              <a:ext cx="6310131" cy="1870280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1668544" y="2488676"/>
            <a:ext cx="716437" cy="1592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5109328" y="2884602"/>
            <a:ext cx="1907228" cy="1196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1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/>
              <a:t>Art. 33 DSGVO: Meldepflicht an die Aufsichtsbehörde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779" y="1335088"/>
            <a:ext cx="8663233" cy="5202237"/>
          </a:xfrm>
        </p:spPr>
        <p:txBody>
          <a:bodyPr/>
          <a:lstStyle/>
          <a:p>
            <a:pPr marL="358775" indent="-358775">
              <a:buNone/>
              <a:tabLst>
                <a:tab pos="895350" algn="l"/>
              </a:tabLst>
            </a:pPr>
            <a:r>
              <a:rPr lang="de-DE" b="1" dirty="0" smtClean="0">
                <a:solidFill>
                  <a:schemeClr val="tx1"/>
                </a:solidFill>
              </a:rPr>
              <a:t>Wer?	</a:t>
            </a:r>
            <a:r>
              <a:rPr lang="de-DE" dirty="0" smtClean="0"/>
              <a:t>der/die Verantwortliche, also die Universität (nicht die Admins)</a:t>
            </a:r>
          </a:p>
          <a:p>
            <a:pPr marL="895350" indent="-895350">
              <a:buNone/>
              <a:tabLst>
                <a:tab pos="895350" algn="l"/>
              </a:tabLst>
            </a:pPr>
            <a:r>
              <a:rPr lang="de-DE" b="1" dirty="0" smtClean="0">
                <a:solidFill>
                  <a:schemeClr val="tx1"/>
                </a:solidFill>
              </a:rPr>
              <a:t>Wann?	</a:t>
            </a:r>
            <a:r>
              <a:rPr lang="de-DE" dirty="0" smtClean="0"/>
              <a:t>unverzüglich </a:t>
            </a:r>
            <a:r>
              <a:rPr lang="de-DE" dirty="0"/>
              <a:t>und möglichst binnen 72 </a:t>
            </a:r>
            <a:r>
              <a:rPr lang="de-DE" dirty="0" smtClean="0"/>
              <a:t>Stunden (-&gt; Meldeprozess)</a:t>
            </a:r>
          </a:p>
          <a:p>
            <a:pPr marL="895350" indent="-895350">
              <a:buNone/>
              <a:tabLst>
                <a:tab pos="895350" algn="l"/>
              </a:tabLst>
            </a:pPr>
            <a:r>
              <a:rPr lang="de-DE" b="1" dirty="0" smtClean="0"/>
              <a:t>Was?	</a:t>
            </a:r>
            <a:r>
              <a:rPr lang="de-DE" dirty="0" smtClean="0"/>
              <a:t>Datenschutzverletzungen und Auswirkungen, nicht die Verursacher; unterlassen der Meldung nur, wenn es „voraussichtlich zu keinem </a:t>
            </a:r>
            <a:r>
              <a:rPr lang="de-DE" dirty="0"/>
              <a:t>Risiko für die Rechte und Freiheiten natürlicher </a:t>
            </a:r>
            <a:r>
              <a:rPr lang="de-DE" dirty="0" smtClean="0"/>
              <a:t>Personen“ kommt.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Zweistufige Feststellung </a:t>
            </a:r>
            <a:r>
              <a:rPr lang="de-DE" dirty="0"/>
              <a:t>einer </a:t>
            </a:r>
            <a:r>
              <a:rPr lang="de-DE" dirty="0" smtClean="0"/>
              <a:t>Datenschutzverletzung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de-DE" dirty="0" smtClean="0"/>
              <a:t>Informationssicherheitsvorfall -&gt; Feststellung durch Beschäftigte, Admins, </a:t>
            </a:r>
            <a:br>
              <a:rPr lang="de-DE" dirty="0" smtClean="0"/>
            </a:br>
            <a:r>
              <a:rPr lang="de-DE" dirty="0" smtClean="0"/>
              <a:t>IT-Beauftragte, … -&gt; Meldung an zentrales </a:t>
            </a:r>
            <a:r>
              <a:rPr lang="de-DE" dirty="0"/>
              <a:t>Vorfallteam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ð"/>
            </a:pPr>
            <a:r>
              <a:rPr lang="de-DE" dirty="0" smtClean="0"/>
              <a:t>Feststellung der Datenschutzverletzung (Risikobewertung) durch zentrales Vorfallteam</a:t>
            </a: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/>
              <a:t>Meldung nach abschließender Entscheidung der „Hochschulleitung“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Frist </a:t>
            </a:r>
            <a:r>
              <a:rPr lang="de-DE" dirty="0"/>
              <a:t>72 </a:t>
            </a:r>
            <a:r>
              <a:rPr lang="de-DE" dirty="0" smtClean="0"/>
              <a:t>h (!!! Nicht Arbeitszeit, also 3 Tage, d. h. Vorfall Freitag -&gt; Meldung Montag); </a:t>
            </a:r>
            <a:r>
              <a:rPr lang="de-DE" dirty="0"/>
              <a:t>Begründung bei </a:t>
            </a:r>
            <a:r>
              <a:rPr lang="de-DE" dirty="0" smtClean="0"/>
              <a:t>Nichteinhaltung erforderlich)</a:t>
            </a:r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976681" y="637228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/>
              <a:t>Art. 34 DSGVO: zusätzliche Benachrichtigung der betroffenen Personen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Besteht </a:t>
            </a:r>
            <a:r>
              <a:rPr lang="de-DE" dirty="0"/>
              <a:t>„voraussichtlich ein hohes Risiko für die persönlichen Rechte und Freiheiten natürlicher Personen</a:t>
            </a:r>
            <a:r>
              <a:rPr lang="de-DE" dirty="0" smtClean="0"/>
              <a:t>“, </a:t>
            </a:r>
            <a:r>
              <a:rPr lang="de-DE" dirty="0"/>
              <a:t>so sind </a:t>
            </a:r>
            <a:r>
              <a:rPr lang="de-DE" dirty="0" smtClean="0"/>
              <a:t>auch </a:t>
            </a:r>
            <a:r>
              <a:rPr lang="de-DE" dirty="0"/>
              <a:t>die betroffenen Personen zu benachrichtigen. </a:t>
            </a:r>
          </a:p>
          <a:p>
            <a:pPr marL="358775" indent="-358775">
              <a:buNone/>
            </a:pPr>
            <a:r>
              <a:rPr lang="de-DE" b="1" dirty="0"/>
              <a:t>Wer? </a:t>
            </a:r>
            <a:r>
              <a:rPr lang="de-DE" b="1" dirty="0" smtClean="0"/>
              <a:t>	</a:t>
            </a:r>
            <a:r>
              <a:rPr lang="de-DE" dirty="0" smtClean="0"/>
              <a:t>der/die </a:t>
            </a:r>
            <a:r>
              <a:rPr lang="de-DE" dirty="0"/>
              <a:t>Verantwortliche, also die Universität (nicht die Admins)</a:t>
            </a:r>
          </a:p>
          <a:p>
            <a:pPr marL="358775" indent="-358775">
              <a:buNone/>
            </a:pPr>
            <a:r>
              <a:rPr lang="de-DE" b="1" dirty="0"/>
              <a:t>Wann? </a:t>
            </a:r>
            <a:r>
              <a:rPr lang="de-DE" dirty="0"/>
              <a:t>unverzüglich </a:t>
            </a:r>
            <a:r>
              <a:rPr lang="de-DE" dirty="0" smtClean="0"/>
              <a:t>(jur.: „ohne schuldhafte Verzögerung“)</a:t>
            </a:r>
          </a:p>
          <a:p>
            <a:pPr marL="358775" indent="-358775">
              <a:buNone/>
            </a:pPr>
            <a:r>
              <a:rPr lang="de-DE" b="1" dirty="0"/>
              <a:t>Was?	</a:t>
            </a:r>
            <a:r>
              <a:rPr lang="de-DE" dirty="0" smtClean="0"/>
              <a:t>Art der Verletzung, Folgen, ergriffene Maßnahmen, …</a:t>
            </a: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/>
              <a:t>Ausnahmen von Art. </a:t>
            </a:r>
            <a:r>
              <a:rPr lang="de-DE" dirty="0" smtClean="0"/>
              <a:t>34: </a:t>
            </a:r>
            <a:r>
              <a:rPr lang="de-DE" dirty="0"/>
              <a:t>bspw. gemäß § 13 DSG NRW, Abs. 3</a:t>
            </a:r>
            <a:br>
              <a:rPr lang="de-DE" dirty="0"/>
            </a:br>
            <a:r>
              <a:rPr lang="de-DE" dirty="0"/>
              <a:t>wenn die Benachrichtigung „die Sicherheit von IT-Systemen gefährden würde“, d. h. aber, erst patchen dann benachrichtigen oder Benachrichtigung ohne technische Details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Über Benachrichtigung / Ausnahmen (Risikobewertung) </a:t>
            </a:r>
            <a:r>
              <a:rPr lang="de-DE" dirty="0"/>
              <a:t>entscheidet das Vorfallteam bzw. die Hochschulleitung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Verletzungen des Schutzes personenbezogener Daten (pbD)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540418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Beispiele (</a:t>
            </a:r>
            <a:r>
              <a:rPr lang="de-DE" dirty="0" smtClean="0">
                <a:solidFill>
                  <a:srgbClr val="CC3300"/>
                </a:solidFill>
              </a:rPr>
              <a:t>Sicherheitsvorfall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9999FF"/>
                </a:solidFill>
              </a:rPr>
              <a:t>Datenschutzverstoß</a:t>
            </a:r>
            <a:r>
              <a:rPr lang="de-DE" dirty="0" smtClean="0"/>
              <a:t>):</a:t>
            </a:r>
          </a:p>
          <a:p>
            <a:r>
              <a:rPr lang="de-DE" dirty="0"/>
              <a:t>Im Rahmen eines </a:t>
            </a:r>
            <a:r>
              <a:rPr lang="de-DE" dirty="0" smtClean="0">
                <a:solidFill>
                  <a:srgbClr val="CC3300"/>
                </a:solidFill>
              </a:rPr>
              <a:t>Hackerangriffs</a:t>
            </a:r>
            <a:r>
              <a:rPr lang="de-DE" dirty="0" smtClean="0"/>
              <a:t> </a:t>
            </a:r>
            <a:r>
              <a:rPr lang="de-DE" dirty="0"/>
              <a:t>werden </a:t>
            </a:r>
            <a:r>
              <a:rPr lang="de-DE" dirty="0">
                <a:solidFill>
                  <a:srgbClr val="9999FF"/>
                </a:solidFill>
              </a:rPr>
              <a:t>pbD </a:t>
            </a:r>
            <a:r>
              <a:rPr lang="de-DE" dirty="0" smtClean="0">
                <a:solidFill>
                  <a:srgbClr val="9999FF"/>
                </a:solidFill>
              </a:rPr>
              <a:t>(bspw. Noten) verändert</a:t>
            </a:r>
            <a:r>
              <a:rPr lang="de-DE" dirty="0"/>
              <a:t>.</a:t>
            </a:r>
          </a:p>
          <a:p>
            <a:r>
              <a:rPr lang="de-DE" dirty="0" smtClean="0"/>
              <a:t>Durch eine </a:t>
            </a:r>
            <a:r>
              <a:rPr lang="de-DE" dirty="0" smtClean="0">
                <a:solidFill>
                  <a:srgbClr val="CC3300"/>
                </a:solidFill>
              </a:rPr>
              <a:t>fehlerhafte Konfiguration </a:t>
            </a:r>
            <a:r>
              <a:rPr lang="de-DE" dirty="0" smtClean="0"/>
              <a:t>sind </a:t>
            </a:r>
            <a:r>
              <a:rPr lang="de-DE" dirty="0" smtClean="0">
                <a:solidFill>
                  <a:srgbClr val="9999FF"/>
                </a:solidFill>
              </a:rPr>
              <a:t>pbD im öffentlichen Zugriff</a:t>
            </a:r>
            <a:r>
              <a:rPr lang="de-DE" dirty="0" smtClean="0"/>
              <a:t>.</a:t>
            </a:r>
          </a:p>
          <a:p>
            <a:r>
              <a:rPr lang="de-DE" dirty="0"/>
              <a:t>Bei einem </a:t>
            </a:r>
            <a:r>
              <a:rPr lang="de-DE" dirty="0">
                <a:solidFill>
                  <a:srgbClr val="E3292C"/>
                </a:solidFill>
              </a:rPr>
              <a:t>Einbruch</a:t>
            </a:r>
            <a:r>
              <a:rPr lang="de-DE" dirty="0"/>
              <a:t> werden </a:t>
            </a:r>
            <a:r>
              <a:rPr lang="de-DE" dirty="0" smtClean="0">
                <a:solidFill>
                  <a:srgbClr val="9999FF"/>
                </a:solidFill>
              </a:rPr>
              <a:t>Personaldaten</a:t>
            </a:r>
            <a:r>
              <a:rPr lang="de-DE" dirty="0" smtClean="0"/>
              <a:t> </a:t>
            </a:r>
            <a:r>
              <a:rPr lang="de-DE" dirty="0">
                <a:solidFill>
                  <a:schemeClr val="tx1"/>
                </a:solidFill>
              </a:rPr>
              <a:t>gestohlen</a:t>
            </a:r>
            <a:r>
              <a:rPr lang="de-DE" dirty="0"/>
              <a:t>.</a:t>
            </a:r>
          </a:p>
          <a:p>
            <a:r>
              <a:rPr lang="de-DE" dirty="0"/>
              <a:t>Ein </a:t>
            </a:r>
            <a:r>
              <a:rPr lang="de-DE" dirty="0">
                <a:solidFill>
                  <a:srgbClr val="9999FF"/>
                </a:solidFill>
              </a:rPr>
              <a:t>Rechner auf dem sich pbD </a:t>
            </a:r>
            <a:r>
              <a:rPr lang="de-DE" dirty="0"/>
              <a:t>befinden wird </a:t>
            </a:r>
            <a:r>
              <a:rPr lang="de-DE" dirty="0" smtClean="0">
                <a:solidFill>
                  <a:srgbClr val="CC3300"/>
                </a:solidFill>
              </a:rPr>
              <a:t>gestohlen </a:t>
            </a:r>
            <a:r>
              <a:rPr lang="de-DE" dirty="0" smtClean="0">
                <a:solidFill>
                  <a:schemeClr val="tx1"/>
                </a:solidFill>
              </a:rPr>
              <a:t>oder</a:t>
            </a:r>
            <a:r>
              <a:rPr lang="de-DE" dirty="0" smtClean="0">
                <a:solidFill>
                  <a:srgbClr val="CC3300"/>
                </a:solidFill>
              </a:rPr>
              <a:t> verloren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/>
              <a:t>Ein </a:t>
            </a:r>
            <a:r>
              <a:rPr lang="de-DE" dirty="0">
                <a:solidFill>
                  <a:srgbClr val="9999FF"/>
                </a:solidFill>
              </a:rPr>
              <a:t>Stick oder eine DVD mit pbD </a:t>
            </a:r>
            <a:r>
              <a:rPr lang="de-DE" dirty="0"/>
              <a:t>wird </a:t>
            </a:r>
            <a:r>
              <a:rPr lang="de-DE" dirty="0">
                <a:solidFill>
                  <a:srgbClr val="CC3300"/>
                </a:solidFill>
              </a:rPr>
              <a:t>im Zug liegengelassen</a:t>
            </a:r>
            <a:r>
              <a:rPr lang="de-DE" dirty="0"/>
              <a:t>.</a:t>
            </a:r>
          </a:p>
          <a:p>
            <a:r>
              <a:rPr lang="de-DE" dirty="0" smtClean="0"/>
              <a:t>Es erfolgt ein </a:t>
            </a:r>
            <a:r>
              <a:rPr lang="de-DE" dirty="0" smtClean="0">
                <a:solidFill>
                  <a:srgbClr val="9999FF"/>
                </a:solidFill>
              </a:rPr>
              <a:t>Falschversand von pbD</a:t>
            </a:r>
            <a:r>
              <a:rPr lang="de-DE" dirty="0" smtClean="0"/>
              <a:t>, weil in der Serienbrieffunktion Matrikelnummern und E-Mail-Adressen </a:t>
            </a:r>
            <a:r>
              <a:rPr lang="de-DE" dirty="0" smtClean="0">
                <a:solidFill>
                  <a:srgbClr val="CC3300"/>
                </a:solidFill>
              </a:rPr>
              <a:t>falsch zugeordnet </a:t>
            </a:r>
            <a:r>
              <a:rPr lang="de-DE" dirty="0" smtClean="0"/>
              <a:t>waren.</a:t>
            </a:r>
          </a:p>
          <a:p>
            <a:r>
              <a:rPr lang="de-DE" dirty="0"/>
              <a:t>Nach einem </a:t>
            </a:r>
            <a:r>
              <a:rPr lang="de-DE" dirty="0">
                <a:solidFill>
                  <a:srgbClr val="CC3300"/>
                </a:solidFill>
              </a:rPr>
              <a:t>Datenbankcrash</a:t>
            </a:r>
            <a:r>
              <a:rPr lang="de-DE" dirty="0"/>
              <a:t> lässt sich die Sicherungskopie der Prüfungsdaten nicht einspielen (</a:t>
            </a:r>
            <a:r>
              <a:rPr lang="de-DE" dirty="0">
                <a:solidFill>
                  <a:srgbClr val="9999FF"/>
                </a:solidFill>
              </a:rPr>
              <a:t>Datenverlust</a:t>
            </a:r>
            <a:r>
              <a:rPr lang="de-DE" dirty="0"/>
              <a:t>).</a:t>
            </a:r>
          </a:p>
          <a:p>
            <a:r>
              <a:rPr lang="de-DE" dirty="0" smtClean="0"/>
              <a:t>Eine Patientendatenbank ist </a:t>
            </a:r>
            <a:r>
              <a:rPr lang="de-DE" dirty="0" smtClean="0">
                <a:solidFill>
                  <a:srgbClr val="CC3300"/>
                </a:solidFill>
              </a:rPr>
              <a:t>tagelang nicht verfügbar </a:t>
            </a:r>
            <a:r>
              <a:rPr lang="de-DE" dirty="0" smtClean="0"/>
              <a:t>und </a:t>
            </a:r>
            <a:r>
              <a:rPr lang="de-DE" dirty="0" smtClean="0">
                <a:solidFill>
                  <a:srgbClr val="9999FF"/>
                </a:solidFill>
              </a:rPr>
              <a:t>Behandlungen verzögern sich</a:t>
            </a:r>
            <a:r>
              <a:rPr lang="de-DE" dirty="0" smtClean="0"/>
              <a:t>.</a:t>
            </a: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 Meldepflicht für </a:t>
            </a:r>
            <a:r>
              <a:rPr lang="de-DE" dirty="0"/>
              <a:t>Informationssicherheitsvorfälle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Damit alle Datenschutzverletzungen zentral bewertet und ggf. gemeldet werden, müssen alle Beschäftigte der Universität alle ihnen bekannt werdende </a:t>
            </a:r>
            <a:r>
              <a:rPr lang="de-DE" dirty="0" smtClean="0">
                <a:solidFill>
                  <a:srgbClr val="E3292C"/>
                </a:solidFill>
              </a:rPr>
              <a:t>Informationssicherheitsvorfälle weitermelden</a:t>
            </a:r>
            <a:r>
              <a:rPr lang="de-DE" dirty="0" smtClean="0"/>
              <a:t>.</a:t>
            </a:r>
          </a:p>
          <a:p>
            <a:r>
              <a:rPr lang="de-DE" dirty="0" smtClean="0">
                <a:solidFill>
                  <a:srgbClr val="E3292C"/>
                </a:solidFill>
              </a:rPr>
              <a:t>Unverzügliche Meldung</a:t>
            </a:r>
            <a:r>
              <a:rPr lang="de-DE" dirty="0" smtClean="0"/>
              <a:t>; soweit </a:t>
            </a:r>
            <a:r>
              <a:rPr lang="de-DE" dirty="0"/>
              <a:t>zeitnah </a:t>
            </a:r>
            <a:r>
              <a:rPr lang="de-DE" dirty="0" smtClean="0"/>
              <a:t>verfügbar sollten die </a:t>
            </a:r>
            <a:r>
              <a:rPr lang="de-DE" dirty="0"/>
              <a:t>Leitung und die </a:t>
            </a:r>
            <a:r>
              <a:rPr lang="de-DE" dirty="0" smtClean="0"/>
              <a:t>Datenschutzkoordinatorin/der </a:t>
            </a:r>
            <a:r>
              <a:rPr lang="de-DE" dirty="0"/>
              <a:t>Datenschutzkoordinator </a:t>
            </a:r>
            <a:r>
              <a:rPr lang="de-DE" dirty="0" smtClean="0"/>
              <a:t>des </a:t>
            </a:r>
            <a:r>
              <a:rPr lang="de-DE" dirty="0"/>
              <a:t>Bereichs und wenn erforderlich Kolleginnen, Kollegen, Administratorinnen oder Administratoren </a:t>
            </a:r>
            <a:r>
              <a:rPr lang="de-DE" dirty="0" smtClean="0"/>
              <a:t>hinzugezogen werden.</a:t>
            </a:r>
          </a:p>
          <a:p>
            <a:r>
              <a:rPr lang="de-DE" dirty="0" smtClean="0"/>
              <a:t>Wichtig ist eine schnelle Meldung, damit die Universität die Meldefrist von 72 h einhalten kann.</a:t>
            </a:r>
          </a:p>
          <a:p>
            <a:r>
              <a:rPr lang="de-DE" dirty="0" smtClean="0"/>
              <a:t>Meldungen sollten möglichst per E-Mail an die Adresse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smtClean="0">
                <a:solidFill>
                  <a:srgbClr val="E3292C"/>
                </a:solidFill>
              </a:rPr>
              <a:t>vorfall@uni-paderborn.de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erfolgen unter Benutzung des Meldeformulars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u="sng" dirty="0" smtClean="0">
                <a:hlinkClick r:id="rId2"/>
              </a:rPr>
              <a:t>https</a:t>
            </a:r>
            <a:r>
              <a:rPr lang="de-DE" u="sng" dirty="0">
                <a:hlinkClick r:id="rId2"/>
              </a:rPr>
              <a:t>://www.uni-paderborn.de/informationssicherheit/dokumente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658F3-6FED-4C9C-8AAA-4B55499EBB6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B0B305-4CCD-4B3B-8DAE-E0BE1A93B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E56B16-B55F-492A-AC5E-856201646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Bildschirmpräsentation (4:3)</PresentationFormat>
  <Paragraphs>153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 Narrow</vt:lpstr>
      <vt:lpstr>Arial Unicode MS</vt:lpstr>
      <vt:lpstr>Courier New</vt:lpstr>
      <vt:lpstr>Times</vt:lpstr>
      <vt:lpstr>Wingdings</vt:lpstr>
      <vt:lpstr>2_Folienmaster</vt:lpstr>
      <vt:lpstr> Datenschutz − Meldung von Informationssicherheitsvorfällen / Datenschutzverletzungen </vt:lpstr>
      <vt:lpstr>Agenda</vt:lpstr>
      <vt:lpstr>Regelungen zum  Datenschutz</vt:lpstr>
      <vt:lpstr>Handlungsfelder der Datenschutz-Grundverordnung (DSGVO)</vt:lpstr>
      <vt:lpstr>Datenschutzverletzungen gemäß DSGVO</vt:lpstr>
      <vt:lpstr>Art. 33 DSGVO: Meldepflicht an die Aufsichtsbehörde</vt:lpstr>
      <vt:lpstr>Art. 34 DSGVO: zusätzliche Benachrichtigung der betroffenen Personen</vt:lpstr>
      <vt:lpstr>Verletzungen des Schutzes personenbezogener Daten (pbD)</vt:lpstr>
      <vt:lpstr>Interne Meldepflicht für Informationssicherheitsvorfälle </vt:lpstr>
      <vt:lpstr>Was ist alles zu intern melden?</vt:lpstr>
      <vt:lpstr>Meldeprozess (Übersicht)</vt:lpstr>
      <vt:lpstr>Weiteres Vorgehen innerhalb der Universität</vt:lpstr>
      <vt:lpstr>PowerPoint-Präsentation</vt:lpstr>
      <vt:lpstr>Literatur</vt:lpstr>
    </vt:vector>
  </TitlesOfParts>
  <Company>Universität Paderborn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Birgit Schmahlenberg</cp:lastModifiedBy>
  <cp:revision>1117</cp:revision>
  <cp:lastPrinted>2019-01-21T11:47:20Z</cp:lastPrinted>
  <dcterms:created xsi:type="dcterms:W3CDTF">2007-07-03T14:21:02Z</dcterms:created>
  <dcterms:modified xsi:type="dcterms:W3CDTF">2019-02-28T09:52:25Z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