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18" r:id="rId6"/>
    <p:sldId id="370" r:id="rId7"/>
    <p:sldId id="419" r:id="rId8"/>
    <p:sldId id="420" r:id="rId9"/>
    <p:sldId id="421" r:id="rId10"/>
    <p:sldId id="424" r:id="rId11"/>
    <p:sldId id="427" r:id="rId12"/>
    <p:sldId id="428" r:id="rId13"/>
    <p:sldId id="426" r:id="rId14"/>
    <p:sldId id="429" r:id="rId15"/>
    <p:sldId id="430" r:id="rId16"/>
    <p:sldId id="387" r:id="rId17"/>
  </p:sldIdLst>
  <p:sldSz cx="9144000" cy="6858000" type="screen4x3"/>
  <p:notesSz cx="6230938" cy="90043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A5A5FF"/>
    <a:srgbClr val="90A7BE"/>
    <a:srgbClr val="00254F"/>
    <a:srgbClr val="993300"/>
    <a:srgbClr val="CC3300"/>
    <a:srgbClr val="B9B9FF"/>
    <a:srgbClr val="A5B8CB"/>
    <a:srgbClr val="C4C4C4"/>
    <a:srgbClr val="CD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87" autoAdjust="0"/>
    <p:restoredTop sz="94289" autoAdjust="0"/>
  </p:normalViewPr>
  <p:slideViewPr>
    <p:cSldViewPr snapToGrid="0">
      <p:cViewPr varScale="1">
        <p:scale>
          <a:sx n="84" d="100"/>
          <a:sy n="84" d="100"/>
        </p:scale>
        <p:origin x="-13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2837"/>
        <p:guide pos="19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/>
            <a:t>Verfahrens-dokumentation</a:t>
          </a:r>
          <a:endParaRPr lang="de-DE" sz="2400" dirty="0"/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/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/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/>
            <a:t>Betroffenenrechte (Auskunft (1 M), </a:t>
          </a:r>
          <a:br>
            <a:rPr lang="de-DE" sz="2400" dirty="0" smtClean="0"/>
          </a:br>
          <a:r>
            <a:rPr lang="de-DE" sz="2400" dirty="0" smtClean="0"/>
            <a:t>Löschung, …)</a:t>
          </a:r>
          <a:endParaRPr lang="de-DE" sz="2400" dirty="0"/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/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/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/>
            <a:t>Schwellwertanalyse und Folgenabschätzung</a:t>
          </a:r>
          <a:endParaRPr lang="de-DE" sz="2400" dirty="0"/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/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/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/>
            <a:t>Technikgestaltung </a:t>
          </a:r>
          <a:br>
            <a:rPr lang="de-DE" sz="2400" dirty="0" smtClean="0"/>
          </a:br>
          <a:r>
            <a:rPr lang="de-DE" sz="2400" dirty="0" smtClean="0"/>
            <a:t>und Sicherheit (TOM)</a:t>
          </a:r>
          <a:endParaRPr lang="de-DE" sz="2400" dirty="0"/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/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/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/>
            <a:t>Sensibilisierung </a:t>
          </a:r>
          <a:br>
            <a:rPr lang="de-DE" sz="2400" dirty="0" smtClean="0"/>
          </a:br>
          <a:r>
            <a:rPr lang="de-DE" sz="2400" dirty="0" smtClean="0"/>
            <a:t>und </a:t>
          </a:r>
          <a:br>
            <a:rPr lang="de-DE" sz="2400" dirty="0" smtClean="0"/>
          </a:br>
          <a:r>
            <a:rPr lang="de-DE" sz="2400" dirty="0" smtClean="0"/>
            <a:t>Schulung</a:t>
          </a:r>
          <a:endParaRPr lang="de-DE" sz="2400" dirty="0"/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/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/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/>
            <a:t>Meldung von DS-Verletzungen (72 h), Konsultation</a:t>
          </a:r>
          <a:endParaRPr lang="de-DE" sz="2400" dirty="0"/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/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/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/>
            <a:t>Rechenschaftspflicht, Nachweise erbringen</a:t>
          </a:r>
          <a:endParaRPr lang="de-DE" sz="2400" dirty="0"/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/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/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/>
            <a:t>Rechtmäßigkeit (Einwilligungen, Verträge (ADV), </a:t>
          </a:r>
          <a:br>
            <a:rPr lang="de-DE" sz="2400" dirty="0" smtClean="0"/>
          </a:br>
          <a:r>
            <a:rPr lang="de-DE" sz="2400" dirty="0" smtClean="0"/>
            <a:t>Ordnungen, …)</a:t>
          </a:r>
          <a:endParaRPr lang="de-DE" sz="2400" dirty="0"/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/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/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/>
            <a:t>proaktive Informationspflichten</a:t>
          </a:r>
          <a:endParaRPr lang="de-DE" sz="2400" dirty="0"/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/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/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4DE8FD1F-949B-41CB-825A-5087EE2E9E5B}" type="presOf" srcId="{B8A7B6E0-B6C0-4CC2-A0FE-D92206FC3E3F}" destId="{A810E76E-8E10-418F-80E4-4B926A581154}" srcOrd="0" destOrd="0" presId="urn:microsoft.com/office/officeart/2005/8/layout/default"/>
    <dgm:cxn modelId="{E09CADEB-4F71-4CF9-986F-CD6E2B6F8DE8}" type="presOf" srcId="{01C876EF-7187-45F3-8FB7-B75A0F081049}" destId="{922B7837-9EC9-40A7-82CB-38401A6E4CD6}" srcOrd="0" destOrd="0" presId="urn:microsoft.com/office/officeart/2005/8/layout/default"/>
    <dgm:cxn modelId="{BA3C8E04-2046-4614-9D1C-BCDE19C92735}" type="presOf" srcId="{A1F41CFE-95CB-4F73-968B-B856F6217D48}" destId="{C1A146B1-F56A-42BE-8D01-3C57EF62457E}" srcOrd="0" destOrd="0" presId="urn:microsoft.com/office/officeart/2005/8/layout/default"/>
    <dgm:cxn modelId="{00729248-EAAD-46F5-9888-B192BA9CB8EE}" type="presOf" srcId="{B175B44A-A7ED-4F38-8736-E223B3C1AB17}" destId="{1C84181B-B081-4D3C-A1A9-F9AA99C786E1}" srcOrd="0" destOrd="0" presId="urn:microsoft.com/office/officeart/2005/8/layout/default"/>
    <dgm:cxn modelId="{ADE081A6-0EED-42A8-BAF6-48B1AA59E9CF}" type="presOf" srcId="{7CCF42C7-E891-491C-B52C-AA106791AFE8}" destId="{6562089B-C0F1-43F0-AADF-A3890CF6366F}" srcOrd="0" destOrd="0" presId="urn:microsoft.com/office/officeart/2005/8/layout/default"/>
    <dgm:cxn modelId="{4CB216DC-04FA-4B82-A495-D19BC705E0D9}" type="presOf" srcId="{A674C2D1-DCD3-4C88-B811-8644EFEE7A51}" destId="{8FF2853D-313D-4987-BF83-AE4147B559C5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28AF0831-8955-4D74-AB10-9B04F9B6F798}" type="presOf" srcId="{23ADB2BD-FFB1-4C96-B445-57C7D4485A18}" destId="{52FAE651-BD8C-4048-BD2C-34AB3E4DAD2C}" srcOrd="0" destOrd="0" presId="urn:microsoft.com/office/officeart/2005/8/layout/default"/>
    <dgm:cxn modelId="{6B994B55-F04C-48DF-982B-100E774AD9E5}" type="presOf" srcId="{0FA5C294-CD39-4C58-82E2-FFA62628FF03}" destId="{5D46438C-F191-4EFA-9B39-43B768211EBA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6F79DE1C-84EC-4B8A-A96F-6A2B95415FAE}" type="presOf" srcId="{16FA2F36-720F-4D42-B6B3-7438503401C7}" destId="{471B01A5-CB7F-42B9-9923-975290E2565C}" srcOrd="0" destOrd="0" presId="urn:microsoft.com/office/officeart/2005/8/layout/default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DCC1D19E-FC4E-4489-B941-16D1E68F330A}" type="presOf" srcId="{BA1AFACF-63BD-4E39-9FA2-CB1AD21CC197}" destId="{18FC2CA4-7861-44AF-891F-B4C0F2AD2F24}" srcOrd="0" destOrd="0" presId="urn:microsoft.com/office/officeart/2005/8/layout/default"/>
    <dgm:cxn modelId="{F3AF0E12-0888-4E97-9362-4E1335D142E0}" type="presParOf" srcId="{471B01A5-CB7F-42B9-9923-975290E2565C}" destId="{5D46438C-F191-4EFA-9B39-43B768211EBA}" srcOrd="0" destOrd="0" presId="urn:microsoft.com/office/officeart/2005/8/layout/default"/>
    <dgm:cxn modelId="{10538A46-9714-4AE5-9787-A92D33AF26E8}" type="presParOf" srcId="{471B01A5-CB7F-42B9-9923-975290E2565C}" destId="{ED3C0D46-A3B0-46FC-B8B9-4AA7FFA3592F}" srcOrd="1" destOrd="0" presId="urn:microsoft.com/office/officeart/2005/8/layout/default"/>
    <dgm:cxn modelId="{16BB4E95-A127-40B2-AEA9-519864EF1575}" type="presParOf" srcId="{471B01A5-CB7F-42B9-9923-975290E2565C}" destId="{922B7837-9EC9-40A7-82CB-38401A6E4CD6}" srcOrd="2" destOrd="0" presId="urn:microsoft.com/office/officeart/2005/8/layout/default"/>
    <dgm:cxn modelId="{71324176-6376-45EC-8BC0-A000D79C1FAE}" type="presParOf" srcId="{471B01A5-CB7F-42B9-9923-975290E2565C}" destId="{DDC1B5F9-AAF3-477F-813E-01473B980CD8}" srcOrd="3" destOrd="0" presId="urn:microsoft.com/office/officeart/2005/8/layout/default"/>
    <dgm:cxn modelId="{BA8A0A94-4226-42BB-9A72-1CA4DE6184F4}" type="presParOf" srcId="{471B01A5-CB7F-42B9-9923-975290E2565C}" destId="{18FC2CA4-7861-44AF-891F-B4C0F2AD2F24}" srcOrd="4" destOrd="0" presId="urn:microsoft.com/office/officeart/2005/8/layout/default"/>
    <dgm:cxn modelId="{BE5624A2-FBB3-4C79-B851-CBB0B904D421}" type="presParOf" srcId="{471B01A5-CB7F-42B9-9923-975290E2565C}" destId="{B26EF987-0D57-47D5-B096-CF98ACB5B25A}" srcOrd="5" destOrd="0" presId="urn:microsoft.com/office/officeart/2005/8/layout/default"/>
    <dgm:cxn modelId="{FC17AE95-8863-47F3-8C70-22786347EFB8}" type="presParOf" srcId="{471B01A5-CB7F-42B9-9923-975290E2565C}" destId="{6562089B-C0F1-43F0-AADF-A3890CF6366F}" srcOrd="6" destOrd="0" presId="urn:microsoft.com/office/officeart/2005/8/layout/default"/>
    <dgm:cxn modelId="{5DE1E3CA-135B-41C9-8DCD-FF0175DD1996}" type="presParOf" srcId="{471B01A5-CB7F-42B9-9923-975290E2565C}" destId="{0E1CA121-B8C9-4E78-82D0-B7F97BBBC474}" srcOrd="7" destOrd="0" presId="urn:microsoft.com/office/officeart/2005/8/layout/default"/>
    <dgm:cxn modelId="{DF0B6D60-11E8-40A0-9D5C-B122562E361E}" type="presParOf" srcId="{471B01A5-CB7F-42B9-9923-975290E2565C}" destId="{8FF2853D-313D-4987-BF83-AE4147B559C5}" srcOrd="8" destOrd="0" presId="urn:microsoft.com/office/officeart/2005/8/layout/default"/>
    <dgm:cxn modelId="{6803ED56-C63F-46A9-B3E8-09A63254BD30}" type="presParOf" srcId="{471B01A5-CB7F-42B9-9923-975290E2565C}" destId="{F3479A8F-A87D-406F-AC47-FCAEB683768C}" srcOrd="9" destOrd="0" presId="urn:microsoft.com/office/officeart/2005/8/layout/default"/>
    <dgm:cxn modelId="{A961EA83-A908-4DDD-BFEF-CF6D22CAF043}" type="presParOf" srcId="{471B01A5-CB7F-42B9-9923-975290E2565C}" destId="{A810E76E-8E10-418F-80E4-4B926A581154}" srcOrd="10" destOrd="0" presId="urn:microsoft.com/office/officeart/2005/8/layout/default"/>
    <dgm:cxn modelId="{58A0F70E-00BA-4BDB-B821-1A3CA37B5A2A}" type="presParOf" srcId="{471B01A5-CB7F-42B9-9923-975290E2565C}" destId="{DA0C0EA7-5A78-4EBB-96DF-DB5A8799BAD3}" srcOrd="11" destOrd="0" presId="urn:microsoft.com/office/officeart/2005/8/layout/default"/>
    <dgm:cxn modelId="{74941F83-26DD-4DDE-A532-4147DEF4A868}" type="presParOf" srcId="{471B01A5-CB7F-42B9-9923-975290E2565C}" destId="{1C84181B-B081-4D3C-A1A9-F9AA99C786E1}" srcOrd="12" destOrd="0" presId="urn:microsoft.com/office/officeart/2005/8/layout/default"/>
    <dgm:cxn modelId="{6B2A95B8-69CE-42DF-B03C-29F34BA889F7}" type="presParOf" srcId="{471B01A5-CB7F-42B9-9923-975290E2565C}" destId="{AC325409-CE02-4A47-8A06-CFF569F5EFA3}" srcOrd="13" destOrd="0" presId="urn:microsoft.com/office/officeart/2005/8/layout/default"/>
    <dgm:cxn modelId="{1F7F8573-84C4-4082-990E-4D39A6F07B5C}" type="presParOf" srcId="{471B01A5-CB7F-42B9-9923-975290E2565C}" destId="{C1A146B1-F56A-42BE-8D01-3C57EF62457E}" srcOrd="14" destOrd="0" presId="urn:microsoft.com/office/officeart/2005/8/layout/default"/>
    <dgm:cxn modelId="{7FE59D75-7C68-4C9D-91E1-006F8F750DDA}" type="presParOf" srcId="{471B01A5-CB7F-42B9-9923-975290E2565C}" destId="{993D0110-25E2-4A41-B4E7-C39744FEFF11}" srcOrd="15" destOrd="0" presId="urn:microsoft.com/office/officeart/2005/8/layout/default"/>
    <dgm:cxn modelId="{B1166E4D-4899-4D85-B87D-FBAC8F641956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33409" y="98862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Verfahrens-dokumentation</a:t>
          </a:r>
          <a:endParaRPr lang="de-DE" sz="2400" kern="1200" dirty="0"/>
        </a:p>
      </dsp:txBody>
      <dsp:txXfrm>
        <a:off x="33409" y="98862"/>
        <a:ext cx="2717415" cy="1434195"/>
      </dsp:txXfrm>
    </dsp:sp>
    <dsp:sp modelId="{922B7837-9EC9-40A7-82CB-38401A6E4CD6}">
      <dsp:nvSpPr>
        <dsp:cNvPr id="0" name=""/>
        <dsp:cNvSpPr/>
      </dsp:nvSpPr>
      <dsp:spPr>
        <a:xfrm>
          <a:off x="3010564" y="98951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proaktive Informationspflichten</a:t>
          </a:r>
          <a:endParaRPr lang="de-DE" sz="2400" kern="1200" dirty="0"/>
        </a:p>
      </dsp:txBody>
      <dsp:txXfrm>
        <a:off x="3010564" y="98951"/>
        <a:ext cx="2717415" cy="1434195"/>
      </dsp:txXfrm>
    </dsp:sp>
    <dsp:sp modelId="{18FC2CA4-7861-44AF-891F-B4C0F2AD2F24}">
      <dsp:nvSpPr>
        <dsp:cNvPr id="0" name=""/>
        <dsp:cNvSpPr/>
      </dsp:nvSpPr>
      <dsp:spPr>
        <a:xfrm>
          <a:off x="5935265" y="98951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Betroffenenrechte (Auskunft (1 M), </a:t>
          </a:r>
          <a:br>
            <a:rPr lang="de-DE" sz="2400" kern="1200" dirty="0" smtClean="0"/>
          </a:br>
          <a:r>
            <a:rPr lang="de-DE" sz="2400" kern="1200" dirty="0" smtClean="0"/>
            <a:t>Löschung, …)</a:t>
          </a:r>
          <a:endParaRPr lang="de-DE" sz="2400" kern="1200" dirty="0"/>
        </a:p>
      </dsp:txBody>
      <dsp:txXfrm>
        <a:off x="5935265" y="98951"/>
        <a:ext cx="2717415" cy="1434195"/>
      </dsp:txXfrm>
    </dsp:sp>
    <dsp:sp modelId="{6562089B-C0F1-43F0-AADF-A3890CF6366F}">
      <dsp:nvSpPr>
        <dsp:cNvPr id="0" name=""/>
        <dsp:cNvSpPr/>
      </dsp:nvSpPr>
      <dsp:spPr>
        <a:xfrm>
          <a:off x="19098" y="1780305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Schwellwertanalyse und Folgenabschätzung</a:t>
          </a:r>
          <a:endParaRPr lang="de-DE" sz="2400" kern="1200" dirty="0"/>
        </a:p>
      </dsp:txBody>
      <dsp:txXfrm>
        <a:off x="19098" y="1780305"/>
        <a:ext cx="2717415" cy="1434195"/>
      </dsp:txXfrm>
    </dsp:sp>
    <dsp:sp modelId="{8FF2853D-313D-4987-BF83-AE4147B559C5}">
      <dsp:nvSpPr>
        <dsp:cNvPr id="0" name=""/>
        <dsp:cNvSpPr/>
      </dsp:nvSpPr>
      <dsp:spPr>
        <a:xfrm>
          <a:off x="3026604" y="1780305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Technikgestaltung </a:t>
          </a:r>
          <a:br>
            <a:rPr lang="de-DE" sz="2400" kern="1200" dirty="0" smtClean="0"/>
          </a:br>
          <a:r>
            <a:rPr lang="de-DE" sz="2400" kern="1200" dirty="0" smtClean="0"/>
            <a:t>und Sicherheit (TOM)</a:t>
          </a:r>
          <a:endParaRPr lang="de-DE" sz="2400" kern="1200" dirty="0"/>
        </a:p>
      </dsp:txBody>
      <dsp:txXfrm>
        <a:off x="3026604" y="1780305"/>
        <a:ext cx="2717415" cy="1434195"/>
      </dsp:txXfrm>
    </dsp:sp>
    <dsp:sp modelId="{A810E76E-8E10-418F-80E4-4B926A581154}">
      <dsp:nvSpPr>
        <dsp:cNvPr id="0" name=""/>
        <dsp:cNvSpPr/>
      </dsp:nvSpPr>
      <dsp:spPr>
        <a:xfrm>
          <a:off x="5935265" y="1750379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Meldung von DS-Verletzungen (72 h), Konsultation</a:t>
          </a:r>
          <a:endParaRPr lang="de-DE" sz="2400" kern="1200" dirty="0"/>
        </a:p>
      </dsp:txBody>
      <dsp:txXfrm>
        <a:off x="5935265" y="1750379"/>
        <a:ext cx="2717415" cy="1434195"/>
      </dsp:txXfrm>
    </dsp:sp>
    <dsp:sp modelId="{1C84181B-B081-4D3C-A1A9-F9AA99C786E1}">
      <dsp:nvSpPr>
        <dsp:cNvPr id="0" name=""/>
        <dsp:cNvSpPr/>
      </dsp:nvSpPr>
      <dsp:spPr>
        <a:xfrm>
          <a:off x="3058" y="3461660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Rechtmäßigkeit (Einwilligungen, Verträge (ADV), </a:t>
          </a:r>
          <a:br>
            <a:rPr lang="de-DE" sz="2400" kern="1200" dirty="0" smtClean="0"/>
          </a:br>
          <a:r>
            <a:rPr lang="de-DE" sz="2400" kern="1200" dirty="0" smtClean="0"/>
            <a:t>Ordnungen, …)</a:t>
          </a:r>
          <a:endParaRPr lang="de-DE" sz="2400" kern="1200" dirty="0"/>
        </a:p>
      </dsp:txBody>
      <dsp:txXfrm>
        <a:off x="3058" y="3461660"/>
        <a:ext cx="2717415" cy="1434195"/>
      </dsp:txXfrm>
    </dsp:sp>
    <dsp:sp modelId="{C1A146B1-F56A-42BE-8D01-3C57EF62457E}">
      <dsp:nvSpPr>
        <dsp:cNvPr id="0" name=""/>
        <dsp:cNvSpPr/>
      </dsp:nvSpPr>
      <dsp:spPr>
        <a:xfrm>
          <a:off x="3026604" y="3461660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Sensibilisierung </a:t>
          </a:r>
          <a:br>
            <a:rPr lang="de-DE" sz="2400" kern="1200" dirty="0" smtClean="0"/>
          </a:br>
          <a:r>
            <a:rPr lang="de-DE" sz="2400" kern="1200" dirty="0" smtClean="0"/>
            <a:t>und </a:t>
          </a:r>
          <a:br>
            <a:rPr lang="de-DE" sz="2400" kern="1200" dirty="0" smtClean="0"/>
          </a:br>
          <a:r>
            <a:rPr lang="de-DE" sz="2400" kern="1200" dirty="0" smtClean="0"/>
            <a:t>Schulung</a:t>
          </a:r>
          <a:endParaRPr lang="de-DE" sz="2400" kern="1200" dirty="0"/>
        </a:p>
      </dsp:txBody>
      <dsp:txXfrm>
        <a:off x="3026604" y="3461660"/>
        <a:ext cx="2717415" cy="1434195"/>
      </dsp:txXfrm>
    </dsp:sp>
    <dsp:sp modelId="{52FAE651-BD8C-4048-BD2C-34AB3E4DAD2C}">
      <dsp:nvSpPr>
        <dsp:cNvPr id="0" name=""/>
        <dsp:cNvSpPr/>
      </dsp:nvSpPr>
      <dsp:spPr>
        <a:xfrm>
          <a:off x="5935265" y="3460355"/>
          <a:ext cx="2717415" cy="143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Rechenschaftspflicht, Nachweise erbringen</a:t>
          </a:r>
          <a:endParaRPr lang="de-DE" sz="2400" kern="1200" dirty="0"/>
        </a:p>
      </dsp:txBody>
      <dsp:txXfrm>
        <a:off x="5935265" y="3460355"/>
        <a:ext cx="2717415" cy="1434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t" anchorCtr="0" compatLnSpc="1">
            <a:prstTxWarp prst="textNoShape">
              <a:avLst/>
            </a:prstTxWarp>
          </a:bodyPr>
          <a:lstStyle>
            <a:lvl1pPr algn="l" defTabSz="870327"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28731" y="0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t" anchorCtr="0" compatLnSpc="1">
            <a:prstTxWarp prst="textNoShape">
              <a:avLst/>
            </a:prstTxWarp>
          </a:bodyPr>
          <a:lstStyle>
            <a:lvl1pPr algn="r" defTabSz="870327">
              <a:defRPr sz="11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23.05.2018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3580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b" anchorCtr="0" compatLnSpc="1">
            <a:prstTxWarp prst="textNoShape">
              <a:avLst/>
            </a:prstTxWarp>
          </a:bodyPr>
          <a:lstStyle>
            <a:lvl1pPr algn="l" defTabSz="870327"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28731" y="8553580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b" anchorCtr="0" compatLnSpc="1">
            <a:prstTxWarp prst="textNoShape">
              <a:avLst/>
            </a:prstTxWarp>
          </a:bodyPr>
          <a:lstStyle>
            <a:lvl1pPr algn="r" defTabSz="870327">
              <a:defRPr sz="11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t" anchorCtr="0" compatLnSpc="1">
            <a:prstTxWarp prst="textNoShape">
              <a:avLst/>
            </a:prstTxWarp>
          </a:bodyPr>
          <a:lstStyle>
            <a:lvl1pPr algn="l" defTabSz="870327"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30185" y="0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t" anchorCtr="0" compatLnSpc="1">
            <a:prstTxWarp prst="textNoShape">
              <a:avLst/>
            </a:prstTxWarp>
          </a:bodyPr>
          <a:lstStyle>
            <a:lvl1pPr algn="r" defTabSz="870327">
              <a:defRPr sz="11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23.05.2018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77863"/>
            <a:ext cx="4497388" cy="3373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29436" y="4276791"/>
            <a:ext cx="4572070" cy="40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5021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b" anchorCtr="0" compatLnSpc="1">
            <a:prstTxWarp prst="textNoShape">
              <a:avLst/>
            </a:prstTxWarp>
          </a:bodyPr>
          <a:lstStyle>
            <a:lvl1pPr algn="l" defTabSz="870327"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30185" y="8555021"/>
            <a:ext cx="2700753" cy="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24" tIns="43513" rIns="87024" bIns="43513" numCol="1" anchor="b" anchorCtr="0" compatLnSpc="1">
            <a:prstTxWarp prst="textNoShape">
              <a:avLst/>
            </a:prstTxWarp>
          </a:bodyPr>
          <a:lstStyle>
            <a:lvl1pPr algn="r" defTabSz="870327">
              <a:defRPr sz="11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06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0" y="234971"/>
            <a:ext cx="3931200" cy="10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4896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4896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42863"/>
            <a:ext cx="2095200" cy="5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242596" y="322851"/>
            <a:ext cx="167225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de-DE" sz="1200" b="1" dirty="0" smtClean="0">
                <a:solidFill>
                  <a:srgbClr val="00254F"/>
                </a:solidFill>
              </a:rPr>
              <a:t>Andreas Brennecke</a:t>
            </a:r>
            <a:br>
              <a:rPr lang="de-DE" sz="1200" b="1" dirty="0" smtClean="0">
                <a:solidFill>
                  <a:srgbClr val="00254F"/>
                </a:solidFill>
              </a:rPr>
            </a:br>
            <a:r>
              <a:rPr lang="de-DE" sz="1200" b="1" dirty="0" smtClean="0">
                <a:solidFill>
                  <a:srgbClr val="00254F"/>
                </a:solidFill>
              </a:rPr>
              <a:t>Datenschutzbeauftragter</a:t>
            </a:r>
            <a:endParaRPr lang="de-DE" sz="1200" b="1" dirty="0">
              <a:solidFill>
                <a:srgbClr val="00254F"/>
              </a:solidFill>
            </a:endParaRPr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4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02" y="2317891"/>
            <a:ext cx="3988687" cy="39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09600" y="2099188"/>
            <a:ext cx="4356100" cy="2576984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Neuerungen durch die</a:t>
            </a:r>
            <a:br>
              <a:rPr lang="de-DE" dirty="0" smtClean="0"/>
            </a:br>
            <a:r>
              <a:rPr lang="de-DE" dirty="0" smtClean="0"/>
              <a:t>EU-Datenschutz-Grundverordnung (EU-DSGVO) −</a:t>
            </a:r>
            <a:br>
              <a:rPr lang="de-DE" dirty="0" smtClean="0"/>
            </a:br>
            <a:r>
              <a:rPr lang="de-DE" dirty="0"/>
              <a:t>Informationspflichten und</a:t>
            </a:r>
            <a:br>
              <a:rPr lang="de-DE" dirty="0"/>
            </a:br>
            <a:r>
              <a:rPr lang="de-DE" dirty="0"/>
              <a:t>Datenschutzanforderungen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(nur) betreffend Webangeboten</a:t>
            </a: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09528" y="4791919"/>
            <a:ext cx="3975099" cy="1725839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24. Mai 2018</a:t>
            </a:r>
            <a:endParaRPr lang="de-DE" dirty="0"/>
          </a:p>
          <a:p>
            <a:pPr algn="ctr" eaLnBrk="1" hangingPunct="1"/>
            <a:r>
              <a:rPr lang="de-DE" dirty="0" smtClean="0"/>
              <a:t>Andreas Brennecke</a:t>
            </a:r>
            <a:br>
              <a:rPr lang="de-DE" dirty="0" smtClean="0"/>
            </a:br>
            <a:r>
              <a:rPr lang="de-DE" dirty="0" smtClean="0"/>
              <a:t>Datenschutzbeauftragter</a:t>
            </a:r>
            <a:br>
              <a:rPr lang="de-DE" dirty="0" smtClean="0"/>
            </a:br>
            <a:r>
              <a:rPr lang="de-DE" dirty="0" smtClean="0"/>
              <a:t>der Universität Paderborn</a:t>
            </a:r>
          </a:p>
          <a:p>
            <a:pPr algn="ctr" eaLnBrk="1" hangingPunct="1"/>
            <a:r>
              <a:rPr lang="de-DE" dirty="0" smtClean="0"/>
              <a:t>E-Mail: brennecke@uni-paderborn.de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Rechtsgrundlagen gem. Art. 6 </a:t>
            </a:r>
            <a:r>
              <a:rPr lang="de-DE" dirty="0"/>
              <a:t>Abs. 1 lit. </a:t>
            </a:r>
            <a:r>
              <a:rPr lang="de-DE" dirty="0" smtClean="0"/>
              <a:t>… EU-DSGVO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Font typeface="+mj-lt"/>
              <a:buAutoNum type="alphaLcPeriod"/>
            </a:pPr>
            <a:r>
              <a:rPr lang="de-DE" dirty="0"/>
              <a:t>Einwilligung </a:t>
            </a:r>
            <a:r>
              <a:rPr lang="de-DE" dirty="0"/>
              <a:t>der betroffenen </a:t>
            </a:r>
            <a:r>
              <a:rPr lang="de-DE" dirty="0" smtClean="0"/>
              <a:t>Person</a:t>
            </a:r>
            <a:br>
              <a:rPr lang="de-DE" dirty="0" smtClean="0"/>
            </a:br>
            <a:r>
              <a:rPr lang="de-DE" dirty="0" smtClean="0"/>
              <a:t>(freiwillig, widerrufbar für die Zukunft)  </a:t>
            </a:r>
            <a:endParaRPr lang="de-DE" dirty="0"/>
          </a:p>
          <a:p>
            <a:pPr marL="361950" indent="-361950">
              <a:buFont typeface="+mj-lt"/>
              <a:buAutoNum type="alphaLcPeriod"/>
            </a:pPr>
            <a:r>
              <a:rPr lang="de-DE" dirty="0"/>
              <a:t>Erforderlich zur Erfüllung </a:t>
            </a:r>
            <a:r>
              <a:rPr lang="de-DE" dirty="0"/>
              <a:t>eines </a:t>
            </a:r>
            <a:r>
              <a:rPr lang="de-DE" dirty="0" smtClean="0"/>
              <a:t>Vertrags, </a:t>
            </a:r>
            <a:r>
              <a:rPr lang="de-DE" dirty="0"/>
              <a:t>inkl. </a:t>
            </a:r>
            <a:r>
              <a:rPr lang="de-DE" dirty="0"/>
              <a:t>Durchführung </a:t>
            </a:r>
            <a:r>
              <a:rPr lang="de-DE" dirty="0"/>
              <a:t>vorvertraglicher Maßnahmen </a:t>
            </a:r>
            <a:endParaRPr lang="de-DE" dirty="0"/>
          </a:p>
          <a:p>
            <a:pPr marL="361950" indent="-361950">
              <a:buFont typeface="+mj-lt"/>
              <a:buAutoNum type="alphaLcPeriod"/>
            </a:pPr>
            <a:r>
              <a:rPr lang="de-DE" dirty="0"/>
              <a:t>Erforderlich zur Erfüllung </a:t>
            </a:r>
            <a:r>
              <a:rPr lang="de-DE" dirty="0"/>
              <a:t>einer rechtlichen </a:t>
            </a:r>
            <a:r>
              <a:rPr lang="de-DE" dirty="0"/>
              <a:t>Verpflichtung </a:t>
            </a:r>
            <a:endParaRPr lang="de-DE" dirty="0"/>
          </a:p>
          <a:p>
            <a:pPr marL="361950" indent="-361950">
              <a:buFont typeface="+mj-lt"/>
              <a:buAutoNum type="alphaLcPeriod"/>
            </a:pPr>
            <a:r>
              <a:rPr lang="de-DE" dirty="0"/>
              <a:t>Erforderlich zum Schutz lebenswichtiger </a:t>
            </a:r>
            <a:r>
              <a:rPr lang="de-DE" dirty="0"/>
              <a:t>Interessen der </a:t>
            </a:r>
            <a:r>
              <a:rPr lang="de-DE" dirty="0"/>
              <a:t>Betroffenen</a:t>
            </a:r>
            <a:endParaRPr lang="de-DE" dirty="0"/>
          </a:p>
          <a:p>
            <a:pPr marL="361950" indent="-361950">
              <a:buFont typeface="+mj-lt"/>
              <a:buAutoNum type="alphaLcPeriod"/>
            </a:pPr>
            <a:r>
              <a:rPr lang="de-DE" dirty="0"/>
              <a:t>Erforderlich zur Erfüllung übertragener Aufgaben (bspw. gemäß HG NRW)</a:t>
            </a:r>
          </a:p>
          <a:p>
            <a:pPr marL="361950" indent="-361950">
              <a:buFont typeface="+mj-lt"/>
              <a:buAutoNum type="alphaLcPeriod"/>
            </a:pPr>
            <a:r>
              <a:rPr lang="de-DE" dirty="0"/>
              <a:t>Berechtigtes Interesse des Verantwortlichen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Interessenabwägung / </a:t>
            </a:r>
            <a:r>
              <a:rPr lang="de-DE" dirty="0" smtClean="0"/>
              <a:t>Prüfung der Verhältnismäßigkeit erforderlich) 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Achtung:</a:t>
            </a:r>
            <a:r>
              <a:rPr lang="de-DE" dirty="0"/>
              <a:t> </a:t>
            </a:r>
            <a:r>
              <a:rPr lang="de-DE" dirty="0" smtClean="0"/>
              <a:t>lit. f </a:t>
            </a:r>
            <a:r>
              <a:rPr lang="de-DE" dirty="0"/>
              <a:t>gilt nicht für die von Behörden in Erfüllung ihrer Aufgaben vorgenommene Verarbeitung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4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 Vorgehen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zentrale Webangebot der Universität, das über das TYPO3-System bereitgestellt wird, erhält ab 25.5.18 eine neue Datenschutzerklärung, die auch für die in TYPO3 verwalteten dezentralen Webbereiche gilt.</a:t>
            </a:r>
          </a:p>
          <a:p>
            <a:r>
              <a:rPr lang="de-DE" dirty="0" smtClean="0"/>
              <a:t>Für Formulare in TYPO3 wir ein Muster erstellt. Die Verarbeitung ist aber von jedem Formularbetreiber eigenständig zu beschreiben. Das IMT wird eine Vorlage zur Eingabe und Verwaltung bereitstellen.</a:t>
            </a:r>
          </a:p>
          <a:p>
            <a:r>
              <a:rPr lang="de-DE" dirty="0" smtClean="0"/>
              <a:t>Alle darüber hinaus eigenständig verwalteten und administrierten Dienst müssen von den Betreibern selbst mit einer Datenschutzerklärung versehen werden.</a:t>
            </a:r>
          </a:p>
          <a:p>
            <a:r>
              <a:rPr lang="de-DE" dirty="0" smtClean="0"/>
              <a:t>Eine Verlinkung auf die zentrale Datenschutzerklärung (wie beim Impressum) ist nur möglich, wenn die mit dem Betrieb verbundene Datenverarbeitung zu 100% identisch ist.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2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Datenschutzerklärung der </a:t>
            </a:r>
            <a:r>
              <a:rPr lang="de-DE" dirty="0"/>
              <a:t>Universität Paderborn</a:t>
            </a:r>
            <a:br>
              <a:rPr lang="de-DE" dirty="0"/>
            </a:br>
            <a:r>
              <a:rPr lang="de-DE" dirty="0"/>
              <a:t>http://</a:t>
            </a:r>
            <a:r>
              <a:rPr lang="de-DE" dirty="0" smtClean="0"/>
              <a:t>www.uni-paderborn.de/datenschutzerklaerung </a:t>
            </a:r>
          </a:p>
          <a:p>
            <a:r>
              <a:rPr lang="de-DE" dirty="0" smtClean="0"/>
              <a:t>Musterdatenschutzerklärung </a:t>
            </a:r>
            <a:r>
              <a:rPr lang="de-DE" dirty="0"/>
              <a:t>von Prof. Hören (Rechtsstelle DFN-Verein)</a:t>
            </a:r>
            <a:br>
              <a:rPr lang="de-DE" dirty="0"/>
            </a:br>
            <a:r>
              <a:rPr lang="de-DE" dirty="0" smtClean="0"/>
              <a:t>https</a:t>
            </a:r>
            <a:r>
              <a:rPr lang="de-DE" dirty="0"/>
              <a:t>://</a:t>
            </a:r>
            <a:r>
              <a:rPr lang="de-DE" dirty="0" smtClean="0"/>
              <a:t>www.uni-muenster.de/Jura.itm/hoeren/lehre/materialien/ musterdatenschutzerklaerung</a:t>
            </a:r>
          </a:p>
          <a:p>
            <a:r>
              <a:rPr lang="de-DE" dirty="0" smtClean="0"/>
              <a:t>Webseite unserer Aufsichtsbehörde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https</a:t>
            </a:r>
            <a:r>
              <a:rPr lang="de-DE" dirty="0"/>
              <a:t>://</a:t>
            </a:r>
            <a:r>
              <a:rPr lang="de-DE" dirty="0" smtClean="0"/>
              <a:t>www.ldi.nrw.de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9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76" y="1782255"/>
            <a:ext cx="2241242" cy="22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40241" y="1333948"/>
            <a:ext cx="8697433" cy="5136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Vielen Dank für Ihre Aufmerksamkeit!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                    Fragen?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-------------------------------------------------------------------−−−−−−−−−−−−−−−−−−−−−−−−−−−−−−−−−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Andreas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Brennecke            Svenja Schaefer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Datenschutzbeauftragter      stellvertretende Datenschutzbeauftragte</a:t>
            </a:r>
          </a:p>
          <a:p>
            <a:pPr marL="0" indent="0"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Universität Paderborn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Warburger Str. 100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D-33098 Paderborn</a:t>
            </a:r>
          </a:p>
          <a:p>
            <a:pPr marL="0" indent="0"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Raum:      N5.329            N5.125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Tel.:      05251 60-2400     05251 60-2145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Fax:       05251 60-4206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E-Mail:    brennecke@upb.de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svenja.schaefer@upb.de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8" y="2027112"/>
            <a:ext cx="1846386" cy="166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96175" y="810428"/>
            <a:ext cx="767983" cy="274794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6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99207" cy="5202237"/>
          </a:xfrm>
        </p:spPr>
        <p:txBody>
          <a:bodyPr/>
          <a:lstStyle/>
          <a:p>
            <a:r>
              <a:rPr lang="de-DE" dirty="0" smtClean="0"/>
              <a:t>EU-Datenschutzgrundverordnung (EU-DSGVO</a:t>
            </a:r>
            <a:r>
              <a:rPr lang="de-DE" dirty="0" smtClean="0"/>
              <a:t>)</a:t>
            </a:r>
          </a:p>
          <a:p>
            <a:r>
              <a:rPr lang="de-DE" dirty="0" smtClean="0"/>
              <a:t>Handlungsfelder / -bedarf durch </a:t>
            </a:r>
            <a:r>
              <a:rPr lang="de-DE" dirty="0" smtClean="0"/>
              <a:t>die </a:t>
            </a:r>
            <a:r>
              <a:rPr lang="de-DE" dirty="0" smtClean="0"/>
              <a:t>EU-</a:t>
            </a:r>
            <a:r>
              <a:rPr lang="de-DE" dirty="0" smtClean="0"/>
              <a:t>DSGVO</a:t>
            </a:r>
            <a:endParaRPr lang="de-DE" dirty="0" smtClean="0"/>
          </a:p>
          <a:p>
            <a:r>
              <a:rPr lang="de-DE" dirty="0" smtClean="0"/>
              <a:t>Informationspflichten bei Webangeboten</a:t>
            </a:r>
          </a:p>
          <a:p>
            <a:r>
              <a:rPr lang="de-DE" dirty="0" smtClean="0"/>
              <a:t>Cookies, Tracking, Formulare</a:t>
            </a:r>
            <a:endParaRPr lang="de-DE" dirty="0" smtClean="0"/>
          </a:p>
          <a:p>
            <a:r>
              <a:rPr lang="de-DE" dirty="0" smtClean="0"/>
              <a:t>Mögliche Rechtsgrundlagen für die Datenverarbeitung </a:t>
            </a:r>
            <a:endParaRPr lang="de-DE" dirty="0" smtClean="0"/>
          </a:p>
          <a:p>
            <a:r>
              <a:rPr lang="de-DE" dirty="0" smtClean="0"/>
              <a:t>Fragen </a:t>
            </a:r>
            <a:r>
              <a:rPr lang="de-DE" dirty="0" smtClean="0"/>
              <a:t>und Diskussion </a:t>
            </a: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1" y="5302252"/>
            <a:ext cx="376947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pcline-gesamtans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2"/>
            <a:ext cx="24718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5303977"/>
            <a:ext cx="1997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998" r="11879" b="8339"/>
          <a:stretch/>
        </p:blipFill>
        <p:spPr bwMode="auto">
          <a:xfrm>
            <a:off x="5185467" y="5302252"/>
            <a:ext cx="208286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nbr\AppData\Local\Microsoft\Windows\Temporary Internet Files\Content.IE5\MS5VCBFS\7371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-15161"/>
          <a:stretch/>
        </p:blipFill>
        <p:spPr bwMode="auto">
          <a:xfrm>
            <a:off x="0" y="4136066"/>
            <a:ext cx="9144000" cy="3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63947" y="4545770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     für die</a:t>
            </a:r>
            <a:br>
              <a:rPr lang="de-DE" dirty="0" smtClean="0"/>
            </a:br>
            <a:r>
              <a:rPr lang="de-DE" dirty="0" smtClean="0"/>
              <a:t>Datenschutz-</a:t>
            </a:r>
            <a:br>
              <a:rPr lang="de-DE" dirty="0" smtClean="0"/>
            </a:br>
            <a:r>
              <a:rPr lang="de-DE" dirty="0" smtClean="0"/>
              <a:t>Grundverordnung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602406">
            <a:off x="605654" y="4470612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FIT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gesetzliche Regelung zum  Datenschutz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1913" y="1335088"/>
            <a:ext cx="8481120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Ab 25. Mai 2018 gilt die  </a:t>
            </a:r>
          </a:p>
          <a:p>
            <a:pPr marL="0" indent="0">
              <a:buNone/>
            </a:pPr>
            <a:endParaRPr lang="de-DE" sz="1400" dirty="0" smtClean="0"/>
          </a:p>
          <a:p>
            <a:pPr marL="366713" lvl="1" indent="0">
              <a:buNone/>
            </a:pPr>
            <a:r>
              <a:rPr lang="de-DE" sz="2400" b="1" dirty="0" smtClean="0"/>
              <a:t>EU-Datenschutz-Grundverordnung (EU 2016/679 v. 27.4.2016).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dirty="0" smtClean="0"/>
              <a:t>Sie gilt unmittelbar in allen Mitgliedstaaten und ersetzt das </a:t>
            </a:r>
            <a:br>
              <a:rPr lang="de-DE" dirty="0" smtClean="0"/>
            </a:br>
            <a:r>
              <a:rPr lang="de-DE" dirty="0" smtClean="0"/>
              <a:t>deutsche Datenschutzrecht </a:t>
            </a:r>
            <a:r>
              <a:rPr lang="de-DE" dirty="0" smtClean="0"/>
              <a:t>(alte BDSG</a:t>
            </a:r>
            <a:r>
              <a:rPr lang="de-DE" dirty="0" smtClean="0"/>
              <a:t>, LDSG u.a. DSG NRW, …).</a:t>
            </a:r>
          </a:p>
          <a:p>
            <a:pPr marL="0" indent="0">
              <a:buNone/>
            </a:pPr>
            <a:endParaRPr lang="de-DE" sz="1100" dirty="0" smtClean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Die </a:t>
            </a:r>
            <a:r>
              <a:rPr lang="de-DE" dirty="0" smtClean="0"/>
              <a:t>Grundsätze des Datenschutzes („Verbot mit Erlaubnisvorbehalt“, Zweckbindung, Minimalität, …)  bleiben in der DS-GVO bestehen. </a:t>
            </a:r>
            <a:endParaRPr lang="de-DE" dirty="0"/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 smtClean="0"/>
          </a:p>
          <a:p>
            <a:pPr marL="361950" indent="0">
              <a:buNone/>
            </a:pPr>
            <a:r>
              <a:rPr lang="de-DE" b="1" dirty="0" smtClean="0"/>
              <a:t>Es </a:t>
            </a:r>
            <a:r>
              <a:rPr lang="de-DE" b="1" dirty="0" smtClean="0"/>
              <a:t>gibt </a:t>
            </a:r>
            <a:r>
              <a:rPr lang="de-DE" b="1" dirty="0" smtClean="0"/>
              <a:t>aber erhebliche Veränderungen in den Details.</a:t>
            </a:r>
          </a:p>
          <a:p>
            <a:endParaRPr lang="de-DE" dirty="0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7521655" y="4952978"/>
            <a:ext cx="696457" cy="781545"/>
            <a:chOff x="7200936" y="4451364"/>
            <a:chExt cx="1592262" cy="1789053"/>
          </a:xfrm>
        </p:grpSpPr>
        <p:pic>
          <p:nvPicPr>
            <p:cNvPr id="6" name="Grafik 5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00936" y="4451364"/>
              <a:ext cx="752463" cy="14969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Grafik 6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40735" y="4743468"/>
              <a:ext cx="752463" cy="149694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319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Handlungsfelder der Datenschutz-Grundverordnung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118350" y="6394450"/>
            <a:ext cx="2025650" cy="392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60834571"/>
              </p:ext>
            </p:extLst>
          </p:nvPr>
        </p:nvGraphicFramePr>
        <p:xfrm>
          <a:off x="234860" y="1265316"/>
          <a:ext cx="8652681" cy="499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uppieren 19"/>
          <p:cNvGrpSpPr/>
          <p:nvPr/>
        </p:nvGrpSpPr>
        <p:grpSpPr>
          <a:xfrm>
            <a:off x="3114989" y="1256046"/>
            <a:ext cx="2954215" cy="1678074"/>
            <a:chOff x="3114989" y="1256046"/>
            <a:chExt cx="2954215" cy="1678074"/>
          </a:xfrm>
        </p:grpSpPr>
        <p:sp>
          <p:nvSpPr>
            <p:cNvPr id="17" name="Abgerundetes Rechteck 16"/>
            <p:cNvSpPr/>
            <p:nvPr/>
          </p:nvSpPr>
          <p:spPr bwMode="auto">
            <a:xfrm>
              <a:off x="3114989" y="1256046"/>
              <a:ext cx="2954215" cy="167807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188098" y="1266092"/>
              <a:ext cx="2852063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rgbClr val="FF0000"/>
                  </a:solidFill>
                </a:rPr>
                <a:t>heute ausschließlich</a:t>
              </a:r>
            </a:p>
            <a:p>
              <a:endParaRPr lang="de-DE" sz="1400" dirty="0">
                <a:solidFill>
                  <a:srgbClr val="FF0000"/>
                </a:solidFill>
              </a:endParaRPr>
            </a:p>
            <a:p>
              <a:endParaRPr lang="de-DE" sz="2800" dirty="0" smtClean="0">
                <a:solidFill>
                  <a:srgbClr val="FF0000"/>
                </a:solidFill>
              </a:endParaRPr>
            </a:p>
            <a:p>
              <a:r>
                <a:rPr lang="de-DE" sz="2800" dirty="0" smtClean="0">
                  <a:solidFill>
                    <a:srgbClr val="002060"/>
                  </a:solidFill>
                </a:rPr>
                <a:t>für Webangebote</a:t>
              </a:r>
              <a:endParaRPr lang="de-DE" sz="2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1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/>
              <a:t>für Datenschutzerklärungen von Webangeboten (1</a:t>
            </a:r>
            <a:r>
              <a:rPr lang="de-DE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Art. 12 und 13 </a:t>
            </a:r>
            <a:r>
              <a:rPr lang="de-DE" dirty="0" smtClean="0"/>
              <a:t>der EU-DSGVO regeln die Informationspflichten für die Erhebung personenbezogener Daten bei den Betroffenen und damit auch für die Bereitstellung von Webangeboten.</a:t>
            </a:r>
            <a:endParaRPr lang="de-DE" dirty="0"/>
          </a:p>
          <a:p>
            <a:r>
              <a:rPr lang="de-DE" dirty="0" smtClean="0"/>
              <a:t>Anforderungen </a:t>
            </a:r>
            <a:r>
              <a:rPr lang="de-DE" dirty="0"/>
              <a:t>hinsichtlich </a:t>
            </a:r>
            <a:r>
              <a:rPr lang="de-DE" dirty="0" smtClean="0"/>
              <a:t>der Form </a:t>
            </a:r>
            <a:r>
              <a:rPr lang="de-DE" dirty="0"/>
              <a:t>gem. Art. 12 Abs. 1 </a:t>
            </a:r>
            <a:r>
              <a:rPr lang="de-DE" dirty="0" smtClean="0"/>
              <a:t>DSGVO:</a:t>
            </a:r>
            <a:endParaRPr lang="de-DE" dirty="0"/>
          </a:p>
          <a:p>
            <a:pPr lvl="1"/>
            <a:r>
              <a:rPr lang="de-DE" dirty="0" smtClean="0"/>
              <a:t>Präzise </a:t>
            </a:r>
            <a:r>
              <a:rPr lang="de-DE" dirty="0"/>
              <a:t>(keine allgemeingültigen </a:t>
            </a:r>
            <a:r>
              <a:rPr lang="de-DE" dirty="0" smtClean="0"/>
              <a:t>Formulierungen („</a:t>
            </a:r>
            <a:r>
              <a:rPr lang="de-DE" strike="sngStrike" dirty="0" smtClean="0"/>
              <a:t>wir verarbeiten soweit erforderlich</a:t>
            </a:r>
            <a:r>
              <a:rPr lang="de-DE" dirty="0" smtClean="0"/>
              <a:t>“, „</a:t>
            </a:r>
            <a:r>
              <a:rPr lang="de-DE" strike="sngStrike" dirty="0" smtClean="0"/>
              <a:t>wir löschen sobald möglich</a:t>
            </a:r>
            <a:r>
              <a:rPr lang="de-DE" dirty="0" smtClean="0"/>
              <a:t>“)</a:t>
            </a:r>
            <a:endParaRPr lang="de-DE" dirty="0"/>
          </a:p>
          <a:p>
            <a:pPr lvl="1"/>
            <a:r>
              <a:rPr lang="de-DE" dirty="0" smtClean="0"/>
              <a:t>Transparent </a:t>
            </a:r>
            <a:r>
              <a:rPr lang="de-DE" dirty="0"/>
              <a:t>(</a:t>
            </a:r>
            <a:r>
              <a:rPr lang="de-DE" dirty="0" smtClean="0"/>
              <a:t>umfassend, für Betroffene nachvollziehbar)</a:t>
            </a:r>
            <a:endParaRPr lang="de-DE" dirty="0"/>
          </a:p>
          <a:p>
            <a:pPr lvl="1"/>
            <a:r>
              <a:rPr lang="de-DE" dirty="0" smtClean="0"/>
              <a:t>Verständlich </a:t>
            </a:r>
            <a:r>
              <a:rPr lang="de-DE" dirty="0"/>
              <a:t>(These: auch Barrierefreiheit </a:t>
            </a:r>
            <a:r>
              <a:rPr lang="de-DE" dirty="0" smtClean="0"/>
              <a:t>ist ein </a:t>
            </a:r>
            <a:r>
              <a:rPr lang="de-DE" dirty="0"/>
              <a:t>Kriterium)</a:t>
            </a:r>
          </a:p>
          <a:p>
            <a:pPr lvl="1"/>
            <a:r>
              <a:rPr lang="de-DE" dirty="0"/>
              <a:t>L</a:t>
            </a:r>
            <a:r>
              <a:rPr lang="de-DE" dirty="0" smtClean="0"/>
              <a:t>eicht </a:t>
            </a:r>
            <a:r>
              <a:rPr lang="de-DE" dirty="0"/>
              <a:t>zugänglich (von jeder Unterseite </a:t>
            </a:r>
            <a:r>
              <a:rPr lang="de-DE" dirty="0" smtClean="0"/>
              <a:t>aus leicht </a:t>
            </a:r>
            <a:r>
              <a:rPr lang="de-DE" dirty="0"/>
              <a:t>erreichbar, vgl. bisherige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2-Click-Praxis für Impressum)</a:t>
            </a:r>
            <a:endParaRPr lang="de-DE" dirty="0"/>
          </a:p>
          <a:p>
            <a:pPr lvl="1"/>
            <a:r>
              <a:rPr lang="de-DE" dirty="0" smtClean="0"/>
              <a:t>Klare </a:t>
            </a:r>
            <a:r>
              <a:rPr lang="de-DE" dirty="0"/>
              <a:t>und einfache Sprache</a:t>
            </a:r>
          </a:p>
          <a:p>
            <a:pPr lvl="1"/>
            <a:r>
              <a:rPr lang="de-DE" dirty="0" smtClean="0"/>
              <a:t>Information </a:t>
            </a:r>
            <a:r>
              <a:rPr lang="de-DE" dirty="0"/>
              <a:t>muss zum Zeitpunkt der Erhebung der Daten </a:t>
            </a:r>
            <a:r>
              <a:rPr lang="de-DE" dirty="0" smtClean="0"/>
              <a:t>erfolgen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0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für Datenschutzerklärungen von Webangeboten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Erforderliche Angaben gem. Art. 13 EU-DSGVO</a:t>
            </a:r>
          </a:p>
          <a:p>
            <a:pPr lvl="1"/>
            <a:r>
              <a:rPr lang="de-DE" sz="2200" dirty="0" smtClean="0"/>
              <a:t>Namen </a:t>
            </a:r>
            <a:r>
              <a:rPr lang="de-DE" sz="2200" dirty="0"/>
              <a:t>und Kontaktdaten des Verantwortlichen (</a:t>
            </a:r>
            <a:r>
              <a:rPr lang="de-DE" sz="2200" dirty="0" smtClean="0"/>
              <a:t>vgl. Impressum) </a:t>
            </a:r>
            <a:br>
              <a:rPr lang="de-DE" sz="2200" dirty="0" smtClean="0"/>
            </a:br>
            <a:r>
              <a:rPr lang="de-DE" sz="2200" dirty="0" smtClean="0"/>
              <a:t>ggf. Vertreter</a:t>
            </a:r>
          </a:p>
          <a:p>
            <a:pPr lvl="1"/>
            <a:r>
              <a:rPr lang="de-DE" sz="2200" dirty="0"/>
              <a:t>Kontaktdaten </a:t>
            </a:r>
            <a:r>
              <a:rPr lang="de-DE" sz="2200" dirty="0" smtClean="0"/>
              <a:t>des Datenschutzbeauftragten (Erreichbarkeit, Name nicht erforderlich, E-Mail: datenschutz@upb.de, Tel.: …)</a:t>
            </a:r>
            <a:endParaRPr lang="de-DE" sz="2200" dirty="0"/>
          </a:p>
          <a:p>
            <a:pPr lvl="1"/>
            <a:r>
              <a:rPr lang="de-DE" sz="2200" dirty="0" smtClean="0"/>
              <a:t>Datenarten (es reicht jedoch nicht „technische </a:t>
            </a:r>
            <a:r>
              <a:rPr lang="de-DE" sz="2200" dirty="0"/>
              <a:t>D</a:t>
            </a:r>
            <a:r>
              <a:rPr lang="de-DE" sz="2200" dirty="0" smtClean="0"/>
              <a:t>aten“; mindestens </a:t>
            </a:r>
            <a:r>
              <a:rPr lang="de-DE" sz="2200" dirty="0"/>
              <a:t>IP-Adresse muss </a:t>
            </a:r>
            <a:r>
              <a:rPr lang="de-DE" sz="2200" dirty="0" smtClean="0"/>
              <a:t>genannt sein! ggf</a:t>
            </a:r>
            <a:r>
              <a:rPr lang="de-DE" sz="2200" dirty="0"/>
              <a:t>. </a:t>
            </a:r>
            <a:r>
              <a:rPr lang="de-DE" sz="2200" dirty="0" smtClean="0"/>
              <a:t>Angaben zur Anonymisierung)</a:t>
            </a:r>
            <a:endParaRPr lang="de-DE" sz="2200" dirty="0"/>
          </a:p>
          <a:p>
            <a:pPr lvl="1"/>
            <a:r>
              <a:rPr lang="de-DE" sz="2200" dirty="0" smtClean="0"/>
              <a:t>Zweck(e) (Was wird mit den Daten gemacht?)</a:t>
            </a:r>
            <a:endParaRPr lang="de-DE" sz="2200" dirty="0"/>
          </a:p>
          <a:p>
            <a:pPr lvl="1"/>
            <a:r>
              <a:rPr lang="de-DE" sz="2200" dirty="0" smtClean="0"/>
              <a:t>Rechtsgrundlage (hinreichend </a:t>
            </a:r>
            <a:r>
              <a:rPr lang="de-DE" sz="2200" dirty="0"/>
              <a:t>konkret, damit </a:t>
            </a:r>
            <a:r>
              <a:rPr lang="de-DE" sz="2200" dirty="0" smtClean="0"/>
              <a:t>bspw. klar wird, welche öffentliche Aufgabe verfolgt wird)</a:t>
            </a:r>
            <a:endParaRPr lang="de-DE" sz="2200" dirty="0"/>
          </a:p>
          <a:p>
            <a:pPr lvl="1"/>
            <a:r>
              <a:rPr lang="de-DE" sz="2200" dirty="0" smtClean="0"/>
              <a:t>Dauer der Verarbeitung (Angabe möglichst konkret; mindestens Nennung von Kriterien für die Festlegung einer Dauer; </a:t>
            </a:r>
            <a:br>
              <a:rPr lang="de-DE" sz="2200" dirty="0" smtClean="0"/>
            </a:br>
            <a:r>
              <a:rPr lang="de-DE" sz="2200" dirty="0" smtClean="0"/>
              <a:t>Speicherung nur solange </a:t>
            </a:r>
            <a:r>
              <a:rPr lang="de-DE" sz="2200" dirty="0"/>
              <a:t>die Daten erforderlich </a:t>
            </a:r>
            <a:r>
              <a:rPr lang="de-DE" sz="2200" dirty="0" smtClean="0"/>
              <a:t>sind </a:t>
            </a:r>
            <a:br>
              <a:rPr lang="de-DE" sz="2200" dirty="0" smtClean="0"/>
            </a:br>
            <a:r>
              <a:rPr lang="de-DE" sz="2200" dirty="0" smtClean="0"/>
              <a:t>(anerkannte </a:t>
            </a:r>
            <a:r>
              <a:rPr lang="de-DE" sz="2200" dirty="0"/>
              <a:t>Speicherdauer für IP-Adresse ist 7 Tage))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0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für Datenschutzerklärungen von Webangeboten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Erforderliche Angaben gem. Art. 13 EU-DSGVO</a:t>
            </a:r>
          </a:p>
          <a:p>
            <a:pPr lvl="1"/>
            <a:r>
              <a:rPr lang="de-DE" sz="2200" dirty="0" smtClean="0"/>
              <a:t>Datenweitergabe an Dritte</a:t>
            </a:r>
            <a:br>
              <a:rPr lang="de-DE" sz="2200" dirty="0" smtClean="0"/>
            </a:br>
            <a:r>
              <a:rPr lang="de-DE" sz="2200" dirty="0" smtClean="0"/>
              <a:t>Kategorien </a:t>
            </a:r>
            <a:r>
              <a:rPr lang="de-DE" sz="2200" dirty="0"/>
              <a:t>von Empfängern (nicht jeder Auftragsverarbeiter,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aber </a:t>
            </a:r>
            <a:r>
              <a:rPr lang="de-DE" sz="2200" dirty="0"/>
              <a:t>Klarstellung, dass Drittdienstleister eingeschaltet werden)</a:t>
            </a:r>
          </a:p>
          <a:p>
            <a:pPr lvl="1"/>
            <a:r>
              <a:rPr lang="de-DE" sz="2200" dirty="0" smtClean="0"/>
              <a:t>Drittstaatenübermittlung (dann Angaben zu Angemessenheitsbeschluss zum Schutzniveau des Drittstaats; geeignete Garantien)</a:t>
            </a:r>
            <a:endParaRPr lang="de-DE" sz="2200" dirty="0"/>
          </a:p>
          <a:p>
            <a:pPr lvl="1"/>
            <a:r>
              <a:rPr lang="de-DE" sz="2200" dirty="0" smtClean="0"/>
              <a:t>Bei Einwilligung als Rechtsgrundlage: Hinweis </a:t>
            </a:r>
            <a:r>
              <a:rPr lang="de-DE" sz="2200" dirty="0"/>
              <a:t>auf </a:t>
            </a:r>
            <a:r>
              <a:rPr lang="de-DE" sz="2200" dirty="0"/>
              <a:t>Freiwilligkeit und </a:t>
            </a:r>
            <a:r>
              <a:rPr lang="de-DE" sz="2200" dirty="0" smtClean="0"/>
              <a:t>Widerrufsrecht</a:t>
            </a:r>
            <a:endParaRPr lang="de-DE" sz="2200" dirty="0"/>
          </a:p>
          <a:p>
            <a:pPr lvl="1"/>
            <a:r>
              <a:rPr lang="de-DE" sz="2200" dirty="0" smtClean="0"/>
              <a:t>Angabe der Rechte der Betroffenen: </a:t>
            </a:r>
            <a:r>
              <a:rPr lang="de-DE" sz="2200" dirty="0"/>
              <a:t>Auskunft, </a:t>
            </a:r>
            <a:r>
              <a:rPr lang="de-DE" sz="2200" dirty="0" smtClean="0"/>
              <a:t>Berichtigung, Vervollständigung, Löschung der Daten, Einschränkung </a:t>
            </a:r>
            <a:r>
              <a:rPr lang="de-DE" sz="2200" dirty="0"/>
              <a:t>der </a:t>
            </a:r>
            <a:r>
              <a:rPr lang="de-DE" sz="2200" dirty="0" smtClean="0"/>
              <a:t>Verarbeitung, Widerspruchsrecht gegen </a:t>
            </a:r>
            <a:r>
              <a:rPr lang="de-DE" sz="2200" dirty="0"/>
              <a:t>die Verarbeitung</a:t>
            </a:r>
          </a:p>
          <a:p>
            <a:pPr lvl="1"/>
            <a:r>
              <a:rPr lang="de-DE" sz="2200" dirty="0"/>
              <a:t>Beschwerderecht </a:t>
            </a:r>
            <a:r>
              <a:rPr lang="de-DE" sz="2200" dirty="0"/>
              <a:t>bei Aufsichtsbehörde </a:t>
            </a:r>
            <a:r>
              <a:rPr lang="de-DE" sz="2200" dirty="0"/>
              <a:t>(LDI NRW: </a:t>
            </a:r>
            <a:r>
              <a:rPr lang="de-DE" sz="2200" dirty="0" smtClean="0"/>
              <a:t>Landesbeauftragte </a:t>
            </a:r>
            <a:r>
              <a:rPr lang="de-DE" sz="2200" dirty="0"/>
              <a:t>für Datenschutz und Informationsfreiheit Nordrhein-Westfalen</a:t>
            </a:r>
            <a:r>
              <a:rPr lang="de-DE" sz="2200" dirty="0" smtClean="0"/>
              <a:t>)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0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Nutzungsdaten und Cookies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War bislang in § </a:t>
            </a:r>
            <a:r>
              <a:rPr lang="de-DE" dirty="0"/>
              <a:t>15 Abs. </a:t>
            </a:r>
            <a:r>
              <a:rPr lang="de-DE" dirty="0" smtClean="0"/>
              <a:t>3 TMG geregelt:</a:t>
            </a:r>
            <a:br>
              <a:rPr lang="de-DE" dirty="0" smtClean="0"/>
            </a:br>
            <a:r>
              <a:rPr lang="de-DE" dirty="0" smtClean="0"/>
              <a:t>erlaubte Nutzungsprofile zum Zwecke </a:t>
            </a:r>
            <a:r>
              <a:rPr lang="de-DE" dirty="0"/>
              <a:t>der Werbung, der Marktforschung oder </a:t>
            </a:r>
            <a:r>
              <a:rPr lang="de-DE" dirty="0" smtClean="0"/>
              <a:t>zur bedarfsgerechten </a:t>
            </a:r>
            <a:r>
              <a:rPr lang="de-DE" dirty="0"/>
              <a:t>Gestaltung der Telemedien </a:t>
            </a:r>
            <a:r>
              <a:rPr lang="de-DE" dirty="0" smtClean="0"/>
              <a:t>bei </a:t>
            </a:r>
            <a:r>
              <a:rPr lang="de-DE" dirty="0"/>
              <a:t>Verwendung </a:t>
            </a:r>
            <a:r>
              <a:rPr lang="de-DE" dirty="0" smtClean="0"/>
              <a:t>von Pseudonymen, sofern </a:t>
            </a:r>
            <a:r>
              <a:rPr lang="de-DE" dirty="0"/>
              <a:t>der Nutzer dem nicht widerspricht. </a:t>
            </a:r>
            <a:endParaRPr lang="de-DE" dirty="0" smtClean="0"/>
          </a:p>
          <a:p>
            <a:r>
              <a:rPr lang="de-DE" dirty="0" smtClean="0"/>
              <a:t>§§ </a:t>
            </a:r>
            <a:r>
              <a:rPr lang="de-DE" dirty="0"/>
              <a:t>12 – 15 TMG werden </a:t>
            </a:r>
            <a:r>
              <a:rPr lang="de-DE" dirty="0" smtClean="0"/>
              <a:t>nun wohl vollumfänglich </a:t>
            </a:r>
            <a:r>
              <a:rPr lang="de-DE" dirty="0"/>
              <a:t>von </a:t>
            </a:r>
            <a:r>
              <a:rPr lang="de-DE" dirty="0" smtClean="0"/>
              <a:t>der </a:t>
            </a:r>
            <a:br>
              <a:rPr lang="de-DE" dirty="0" smtClean="0"/>
            </a:br>
            <a:r>
              <a:rPr lang="de-DE" dirty="0" smtClean="0"/>
              <a:t>EU-DSGVO ersetzt (Anwendungsvorrang)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 </a:t>
            </a:r>
            <a:r>
              <a:rPr lang="de-DE" dirty="0" smtClean="0"/>
              <a:t>Schicksal </a:t>
            </a:r>
            <a:r>
              <a:rPr lang="de-DE" dirty="0"/>
              <a:t>von § 15 Abs. 3 TMG </a:t>
            </a:r>
            <a:r>
              <a:rPr lang="de-DE" dirty="0" smtClean="0"/>
              <a:t>(„Opt-out</a:t>
            </a:r>
            <a:r>
              <a:rPr lang="de-DE" dirty="0"/>
              <a:t>“ für Cookies)</a:t>
            </a:r>
          </a:p>
          <a:p>
            <a:r>
              <a:rPr lang="de-DE" dirty="0" smtClean="0"/>
              <a:t>Frühestens 2019 wird eine europäische ePrivacyVO (Verordnung) eine abschließende Regelung schaffen.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Formulardaten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Formulare </a:t>
            </a:r>
            <a:r>
              <a:rPr lang="de-DE" dirty="0"/>
              <a:t>und </a:t>
            </a:r>
            <a:r>
              <a:rPr lang="de-DE" dirty="0" smtClean="0"/>
              <a:t>webbasierte Dienste ermöglichen die </a:t>
            </a:r>
            <a:r>
              <a:rPr lang="de-DE" dirty="0"/>
              <a:t>Eingabe von </a:t>
            </a:r>
            <a:r>
              <a:rPr lang="de-DE" dirty="0" smtClean="0"/>
              <a:t>personenbezogenen Daten (bspw. Abonnieren eines Newsletters)</a:t>
            </a:r>
          </a:p>
          <a:p>
            <a:r>
              <a:rPr lang="de-DE" dirty="0" smtClean="0"/>
              <a:t>Die damit verbundene Datenverarbeitung und die Verantwortung dazu obliegt dem Formularbetreiber (Wer entscheidet über die Einrichtung des Formulars und was mit den Daten geschieht?).</a:t>
            </a:r>
          </a:p>
          <a:p>
            <a:r>
              <a:rPr lang="de-DE" dirty="0" smtClean="0"/>
              <a:t>Der Verantwortliche für das Formular oder den Dienst beschreibt die damit </a:t>
            </a:r>
            <a:r>
              <a:rPr lang="de-DE" dirty="0"/>
              <a:t>verbundene </a:t>
            </a:r>
            <a:r>
              <a:rPr lang="de-DE" dirty="0" smtClean="0"/>
              <a:t>Verarbeitung (Daten, Zweck, Rechtsgrundlage, … s. o.) und holt ggf. die erforderliche Einwilligung ein.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3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E842E-FF40-491A-AF72-69B6538E6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22ADBC-642A-459A-BF5E-26358EC08FD0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B4B357E-F1F0-4615-9537-1614AB42A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534</Words>
  <Application>Microsoft Office PowerPoint</Application>
  <PresentationFormat>Bildschirmpräsentation (4:3)</PresentationFormat>
  <Paragraphs>119</Paragraphs>
  <Slides>13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2_Folienmaster</vt:lpstr>
      <vt:lpstr>Neuerungen durch die EU-Datenschutz-Grundverordnung (EU-DSGVO) − Informationspflichten und Datenschutzanforderungen  (nur) betreffend Webangeboten</vt:lpstr>
      <vt:lpstr>Agenda</vt:lpstr>
      <vt:lpstr>Neue gesetzliche Regelung zum  Datenschutz</vt:lpstr>
      <vt:lpstr>Handlungsfelder der Datenschutz-Grundverordnung</vt:lpstr>
      <vt:lpstr>Inhalte für Datenschutzerklärungen von Webangeboten (1)</vt:lpstr>
      <vt:lpstr>Inhalte für Datenschutzerklärungen von Webangeboten (2)</vt:lpstr>
      <vt:lpstr>Inhalte für Datenschutzerklärungen von Webangeboten (3)</vt:lpstr>
      <vt:lpstr>Nutzungsdaten und Cookies</vt:lpstr>
      <vt:lpstr>Formulardaten </vt:lpstr>
      <vt:lpstr>Mögliche Rechtsgrundlagen gem. Art. 6 Abs. 1 lit. … EU-DSGVO</vt:lpstr>
      <vt:lpstr>Weiteres Vorgehen</vt:lpstr>
      <vt:lpstr>Weitere Informationen</vt:lpstr>
      <vt:lpstr>PowerPoint-Präsentation</vt:lpstr>
    </vt:vector>
  </TitlesOfParts>
  <Company>Universität Paderborn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Andreas Brennecke</cp:lastModifiedBy>
  <cp:revision>1256</cp:revision>
  <cp:lastPrinted>2017-11-07T14:23:48Z</cp:lastPrinted>
  <dcterms:created xsi:type="dcterms:W3CDTF">2007-07-03T14:21:02Z</dcterms:created>
  <dcterms:modified xsi:type="dcterms:W3CDTF">2018-05-24T12:38:16Z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