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411" r:id="rId6"/>
    <p:sldId id="416" r:id="rId7"/>
    <p:sldId id="412" r:id="rId8"/>
    <p:sldId id="417" r:id="rId9"/>
    <p:sldId id="415" r:id="rId10"/>
    <p:sldId id="413" r:id="rId11"/>
    <p:sldId id="418" r:id="rId12"/>
    <p:sldId id="419" r:id="rId13"/>
    <p:sldId id="407" r:id="rId14"/>
    <p:sldId id="387" r:id="rId15"/>
  </p:sldIdLst>
  <p:sldSz cx="9144000" cy="6858000" type="screen4x3"/>
  <p:notesSz cx="7099300" cy="102346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FF"/>
    <a:srgbClr val="B9B9FF"/>
    <a:srgbClr val="00254F"/>
    <a:srgbClr val="002060"/>
    <a:srgbClr val="90A7BE"/>
    <a:srgbClr val="993300"/>
    <a:srgbClr val="CC3300"/>
    <a:srgbClr val="A5B8CB"/>
    <a:srgbClr val="C4C4C4"/>
    <a:srgbClr val="CD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187" autoAdjust="0"/>
    <p:restoredTop sz="91841" autoAdjust="0"/>
  </p:normalViewPr>
  <p:slideViewPr>
    <p:cSldViewPr snapToGrid="0">
      <p:cViewPr varScale="1">
        <p:scale>
          <a:sx n="95" d="100"/>
          <a:sy n="95" d="100"/>
        </p:scale>
        <p:origin x="-9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84"/>
    </p:cViewPr>
  </p:sorterViewPr>
  <p:notesViewPr>
    <p:cSldViewPr snapToGrid="0">
      <p:cViewPr varScale="1">
        <p:scale>
          <a:sx n="50" d="100"/>
          <a:sy n="50" d="100"/>
        </p:scale>
        <p:origin x="-1584" y="-96"/>
      </p:cViewPr>
      <p:guideLst>
        <p:guide orient="horz" pos="3225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A2F36-720F-4D42-B6B3-7438503401C7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0FA5C294-CD39-4C58-82E2-FFA62628FF03}">
      <dgm:prSet phldrT="[Text]" custT="1"/>
      <dgm:spPr/>
      <dgm:t>
        <a:bodyPr/>
        <a:lstStyle/>
        <a:p>
          <a:r>
            <a:rPr lang="de-DE" sz="2400" dirty="0" smtClean="0"/>
            <a:t>Verfahrens-dokumentation</a:t>
          </a:r>
          <a:endParaRPr lang="de-DE" sz="2400" dirty="0"/>
        </a:p>
      </dgm:t>
    </dgm:pt>
    <dgm:pt modelId="{8C73B1E7-C87A-4DBE-B509-C74BC25BE19A}" type="parTrans" cxnId="{A59DF0DE-969D-4F13-B2CA-39DDE37446F5}">
      <dgm:prSet/>
      <dgm:spPr/>
      <dgm:t>
        <a:bodyPr/>
        <a:lstStyle/>
        <a:p>
          <a:endParaRPr lang="de-DE" sz="2000"/>
        </a:p>
      </dgm:t>
    </dgm:pt>
    <dgm:pt modelId="{482E4C2A-31C0-4C56-9F12-97F4EB5A0A55}" type="sibTrans" cxnId="{A59DF0DE-969D-4F13-B2CA-39DDE37446F5}">
      <dgm:prSet/>
      <dgm:spPr/>
      <dgm:t>
        <a:bodyPr/>
        <a:lstStyle/>
        <a:p>
          <a:endParaRPr lang="de-DE" sz="2000"/>
        </a:p>
      </dgm:t>
    </dgm:pt>
    <dgm:pt modelId="{BA1AFACF-63BD-4E39-9FA2-CB1AD21CC197}">
      <dgm:prSet phldrT="[Text]" custT="1"/>
      <dgm:spPr/>
      <dgm:t>
        <a:bodyPr/>
        <a:lstStyle/>
        <a:p>
          <a:r>
            <a:rPr lang="de-DE" sz="2400" dirty="0" smtClean="0"/>
            <a:t>Betroffenenrechte (Auskunft (1 M), </a:t>
          </a:r>
          <a:br>
            <a:rPr lang="de-DE" sz="2400" dirty="0" smtClean="0"/>
          </a:br>
          <a:r>
            <a:rPr lang="de-DE" sz="2400" dirty="0" smtClean="0"/>
            <a:t>Löschung, …)</a:t>
          </a:r>
          <a:endParaRPr lang="de-DE" sz="2400" dirty="0"/>
        </a:p>
      </dgm:t>
    </dgm:pt>
    <dgm:pt modelId="{95AD2E53-52D6-4C89-9EA5-ADCB3CDABF24}" type="parTrans" cxnId="{F8AB7721-E1B4-4698-9009-772328E22904}">
      <dgm:prSet/>
      <dgm:spPr/>
      <dgm:t>
        <a:bodyPr/>
        <a:lstStyle/>
        <a:p>
          <a:endParaRPr lang="de-DE" sz="2000"/>
        </a:p>
      </dgm:t>
    </dgm:pt>
    <dgm:pt modelId="{47795B89-FEEA-43AD-9C90-F0C331E61D75}" type="sibTrans" cxnId="{F8AB7721-E1B4-4698-9009-772328E22904}">
      <dgm:prSet/>
      <dgm:spPr/>
      <dgm:t>
        <a:bodyPr/>
        <a:lstStyle/>
        <a:p>
          <a:endParaRPr lang="de-DE" sz="2000"/>
        </a:p>
      </dgm:t>
    </dgm:pt>
    <dgm:pt modelId="{7CCF42C7-E891-491C-B52C-AA106791AFE8}">
      <dgm:prSet phldrT="[Text]" custT="1"/>
      <dgm:spPr/>
      <dgm:t>
        <a:bodyPr/>
        <a:lstStyle/>
        <a:p>
          <a:r>
            <a:rPr lang="de-DE" sz="2400" dirty="0" smtClean="0"/>
            <a:t>Schwellwertanalyse und Folgenabschätzung</a:t>
          </a:r>
          <a:endParaRPr lang="de-DE" sz="2400" dirty="0"/>
        </a:p>
      </dgm:t>
    </dgm:pt>
    <dgm:pt modelId="{7293B0D0-276F-4BE1-8FC3-61F730D78BC1}" type="parTrans" cxnId="{95ADBC17-4F3C-4C51-94C7-764CD360AC86}">
      <dgm:prSet/>
      <dgm:spPr/>
      <dgm:t>
        <a:bodyPr/>
        <a:lstStyle/>
        <a:p>
          <a:endParaRPr lang="de-DE" sz="2000"/>
        </a:p>
      </dgm:t>
    </dgm:pt>
    <dgm:pt modelId="{1EEDF36E-746D-45E6-B698-3651396CFB4F}" type="sibTrans" cxnId="{95ADBC17-4F3C-4C51-94C7-764CD360AC86}">
      <dgm:prSet/>
      <dgm:spPr/>
      <dgm:t>
        <a:bodyPr/>
        <a:lstStyle/>
        <a:p>
          <a:endParaRPr lang="de-DE" sz="2000"/>
        </a:p>
      </dgm:t>
    </dgm:pt>
    <dgm:pt modelId="{A674C2D1-DCD3-4C88-B811-8644EFEE7A51}">
      <dgm:prSet phldrT="[Text]" custT="1"/>
      <dgm:spPr/>
      <dgm:t>
        <a:bodyPr/>
        <a:lstStyle/>
        <a:p>
          <a:r>
            <a:rPr lang="de-DE" sz="2400" dirty="0" smtClean="0"/>
            <a:t>Technikgestaltung </a:t>
          </a:r>
          <a:br>
            <a:rPr lang="de-DE" sz="2400" dirty="0" smtClean="0"/>
          </a:br>
          <a:r>
            <a:rPr lang="de-DE" sz="2400" dirty="0" smtClean="0"/>
            <a:t>und Sicherheit (TOM)</a:t>
          </a:r>
          <a:endParaRPr lang="de-DE" sz="2400" dirty="0"/>
        </a:p>
      </dgm:t>
    </dgm:pt>
    <dgm:pt modelId="{4E39777F-F473-4978-AA01-48105DD1DD86}" type="parTrans" cxnId="{22FF3C0D-1804-407B-9F63-8725B69AA5A0}">
      <dgm:prSet/>
      <dgm:spPr/>
      <dgm:t>
        <a:bodyPr/>
        <a:lstStyle/>
        <a:p>
          <a:endParaRPr lang="de-DE" sz="2000"/>
        </a:p>
      </dgm:t>
    </dgm:pt>
    <dgm:pt modelId="{C2D69E69-5A6E-4FC3-95C2-EE7DBAA0291A}" type="sibTrans" cxnId="{22FF3C0D-1804-407B-9F63-8725B69AA5A0}">
      <dgm:prSet/>
      <dgm:spPr/>
      <dgm:t>
        <a:bodyPr/>
        <a:lstStyle/>
        <a:p>
          <a:endParaRPr lang="de-DE" sz="2000"/>
        </a:p>
      </dgm:t>
    </dgm:pt>
    <dgm:pt modelId="{A1F41CFE-95CB-4F73-968B-B856F6217D48}">
      <dgm:prSet phldrT="[Text]" custT="1"/>
      <dgm:spPr/>
      <dgm:t>
        <a:bodyPr/>
        <a:lstStyle/>
        <a:p>
          <a:r>
            <a:rPr lang="de-DE" sz="2400" dirty="0" smtClean="0"/>
            <a:t>Sensibilisierung </a:t>
          </a:r>
          <a:br>
            <a:rPr lang="de-DE" sz="2400" dirty="0" smtClean="0"/>
          </a:br>
          <a:r>
            <a:rPr lang="de-DE" sz="2400" dirty="0" smtClean="0"/>
            <a:t>und </a:t>
          </a:r>
          <a:br>
            <a:rPr lang="de-DE" sz="2400" dirty="0" smtClean="0"/>
          </a:br>
          <a:r>
            <a:rPr lang="de-DE" sz="2400" dirty="0" smtClean="0"/>
            <a:t>Schulung</a:t>
          </a:r>
          <a:endParaRPr lang="de-DE" sz="2400" dirty="0"/>
        </a:p>
      </dgm:t>
    </dgm:pt>
    <dgm:pt modelId="{CC0A6643-8D01-4292-8A5B-E90288FE4668}" type="parTrans" cxnId="{F63D99F9-FE36-4322-813C-BFCCB1A8A6CB}">
      <dgm:prSet/>
      <dgm:spPr/>
      <dgm:t>
        <a:bodyPr/>
        <a:lstStyle/>
        <a:p>
          <a:endParaRPr lang="de-DE" sz="2000"/>
        </a:p>
      </dgm:t>
    </dgm:pt>
    <dgm:pt modelId="{26413477-D785-4C86-B51E-7B6E3C88B3E0}" type="sibTrans" cxnId="{F63D99F9-FE36-4322-813C-BFCCB1A8A6CB}">
      <dgm:prSet/>
      <dgm:spPr/>
      <dgm:t>
        <a:bodyPr/>
        <a:lstStyle/>
        <a:p>
          <a:endParaRPr lang="de-DE" sz="2000"/>
        </a:p>
      </dgm:t>
    </dgm:pt>
    <dgm:pt modelId="{B8A7B6E0-B6C0-4CC2-A0FE-D92206FC3E3F}">
      <dgm:prSet phldrT="[Text]" custT="1"/>
      <dgm:spPr/>
      <dgm:t>
        <a:bodyPr/>
        <a:lstStyle/>
        <a:p>
          <a:r>
            <a:rPr lang="de-DE" sz="2400" dirty="0" smtClean="0"/>
            <a:t>Meldung von DS-Verletzungen (72 h), Konsultation</a:t>
          </a:r>
          <a:endParaRPr lang="de-DE" sz="2400" dirty="0"/>
        </a:p>
      </dgm:t>
    </dgm:pt>
    <dgm:pt modelId="{1D451EEB-8F17-406E-94D6-6DD237D1DE36}" type="parTrans" cxnId="{0C954774-98A6-4EF3-B967-C96866CDA128}">
      <dgm:prSet/>
      <dgm:spPr/>
      <dgm:t>
        <a:bodyPr/>
        <a:lstStyle/>
        <a:p>
          <a:endParaRPr lang="de-DE" sz="2000"/>
        </a:p>
      </dgm:t>
    </dgm:pt>
    <dgm:pt modelId="{1B830D17-BDF6-4656-BABB-2E4169606C8D}" type="sibTrans" cxnId="{0C954774-98A6-4EF3-B967-C96866CDA128}">
      <dgm:prSet/>
      <dgm:spPr/>
      <dgm:t>
        <a:bodyPr/>
        <a:lstStyle/>
        <a:p>
          <a:endParaRPr lang="de-DE" sz="2000"/>
        </a:p>
      </dgm:t>
    </dgm:pt>
    <dgm:pt modelId="{23ADB2BD-FFB1-4C96-B445-57C7D4485A18}">
      <dgm:prSet phldrT="[Text]" custT="1"/>
      <dgm:spPr/>
      <dgm:t>
        <a:bodyPr/>
        <a:lstStyle/>
        <a:p>
          <a:r>
            <a:rPr lang="de-DE" sz="2400" dirty="0" smtClean="0"/>
            <a:t>Rechenschaftspflicht, Nachweise erbringen</a:t>
          </a:r>
          <a:endParaRPr lang="de-DE" sz="2400" dirty="0"/>
        </a:p>
      </dgm:t>
    </dgm:pt>
    <dgm:pt modelId="{2DC1503B-F1E9-4869-8C07-833FCAAB8416}" type="parTrans" cxnId="{A4C7DCF8-2689-4E3C-AEAD-19738EE815B0}">
      <dgm:prSet/>
      <dgm:spPr/>
      <dgm:t>
        <a:bodyPr/>
        <a:lstStyle/>
        <a:p>
          <a:endParaRPr lang="de-DE" sz="2000"/>
        </a:p>
      </dgm:t>
    </dgm:pt>
    <dgm:pt modelId="{EFC1D7D3-E5A0-4190-9C80-1508AD91C54C}" type="sibTrans" cxnId="{A4C7DCF8-2689-4E3C-AEAD-19738EE815B0}">
      <dgm:prSet/>
      <dgm:spPr/>
      <dgm:t>
        <a:bodyPr/>
        <a:lstStyle/>
        <a:p>
          <a:endParaRPr lang="de-DE" sz="2000"/>
        </a:p>
      </dgm:t>
    </dgm:pt>
    <dgm:pt modelId="{B175B44A-A7ED-4F38-8736-E223B3C1AB17}">
      <dgm:prSet phldrT="[Text]" custT="1"/>
      <dgm:spPr/>
      <dgm:t>
        <a:bodyPr/>
        <a:lstStyle/>
        <a:p>
          <a:r>
            <a:rPr lang="de-DE" sz="2400" dirty="0" smtClean="0"/>
            <a:t>Rechtmäßigkeit (Einwilligungen, Verträge (ADV), </a:t>
          </a:r>
          <a:br>
            <a:rPr lang="de-DE" sz="2400" dirty="0" smtClean="0"/>
          </a:br>
          <a:r>
            <a:rPr lang="de-DE" sz="2400" dirty="0" smtClean="0"/>
            <a:t>Ordnungen, …)</a:t>
          </a:r>
          <a:endParaRPr lang="de-DE" sz="2400" dirty="0"/>
        </a:p>
      </dgm:t>
    </dgm:pt>
    <dgm:pt modelId="{1F897B53-5283-4C73-B721-DCA37FB88FA1}" type="parTrans" cxnId="{DF407A5D-A9CC-4ECD-A9D2-5D8AEEABAA90}">
      <dgm:prSet/>
      <dgm:spPr/>
      <dgm:t>
        <a:bodyPr/>
        <a:lstStyle/>
        <a:p>
          <a:endParaRPr lang="de-DE"/>
        </a:p>
      </dgm:t>
    </dgm:pt>
    <dgm:pt modelId="{94CA7BD4-1D0B-413F-86E2-6E01D2971761}" type="sibTrans" cxnId="{DF407A5D-A9CC-4ECD-A9D2-5D8AEEABAA90}">
      <dgm:prSet/>
      <dgm:spPr/>
      <dgm:t>
        <a:bodyPr/>
        <a:lstStyle/>
        <a:p>
          <a:endParaRPr lang="de-DE"/>
        </a:p>
      </dgm:t>
    </dgm:pt>
    <dgm:pt modelId="{01C876EF-7187-45F3-8FB7-B75A0F081049}">
      <dgm:prSet phldrT="[Text]" custT="1"/>
      <dgm:spPr/>
      <dgm:t>
        <a:bodyPr/>
        <a:lstStyle/>
        <a:p>
          <a:r>
            <a:rPr lang="de-DE" sz="2400" dirty="0" smtClean="0"/>
            <a:t>proaktive Informationspflichten</a:t>
          </a:r>
          <a:endParaRPr lang="de-DE" sz="2400" dirty="0"/>
        </a:p>
      </dgm:t>
    </dgm:pt>
    <dgm:pt modelId="{C6282A68-1085-42BE-9073-F13EC42057F6}" type="parTrans" cxnId="{C07C9831-0C99-4001-A55E-764E9862FE22}">
      <dgm:prSet/>
      <dgm:spPr/>
      <dgm:t>
        <a:bodyPr/>
        <a:lstStyle/>
        <a:p>
          <a:endParaRPr lang="de-DE"/>
        </a:p>
      </dgm:t>
    </dgm:pt>
    <dgm:pt modelId="{7EFACCD6-FF64-4C43-A0AF-CE9EC2DBC97D}" type="sibTrans" cxnId="{C07C9831-0C99-4001-A55E-764E9862FE22}">
      <dgm:prSet/>
      <dgm:spPr/>
      <dgm:t>
        <a:bodyPr/>
        <a:lstStyle/>
        <a:p>
          <a:endParaRPr lang="de-DE"/>
        </a:p>
      </dgm:t>
    </dgm:pt>
    <dgm:pt modelId="{471B01A5-CB7F-42B9-9923-975290E2565C}" type="pres">
      <dgm:prSet presAssocID="{16FA2F36-720F-4D42-B6B3-7438503401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D46438C-F191-4EFA-9B39-43B768211EBA}" type="pres">
      <dgm:prSet presAssocID="{0FA5C294-CD39-4C58-82E2-FFA62628FF03}" presName="node" presStyleLbl="node1" presStyleIdx="0" presStyleCnt="9" custScaleX="109946" custScaleY="96712" custLinFactNeighborX="1228" custLinFactNeighborY="-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3C0D46-A3B0-46FC-B8B9-4AA7FFA3592F}" type="pres">
      <dgm:prSet presAssocID="{482E4C2A-31C0-4C56-9F12-97F4EB5A0A55}" presName="sibTrans" presStyleCnt="0"/>
      <dgm:spPr/>
    </dgm:pt>
    <dgm:pt modelId="{922B7837-9EC9-40A7-82CB-38401A6E4CD6}" type="pres">
      <dgm:prSet presAssocID="{01C876EF-7187-45F3-8FB7-B75A0F081049}" presName="node" presStyleLbl="node1" presStyleIdx="1" presStyleCnt="9" custScaleX="109946" custScaleY="96712" custLinFactNeighborX="17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C1B5F9-AAF3-477F-813E-01473B980CD8}" type="pres">
      <dgm:prSet presAssocID="{7EFACCD6-FF64-4C43-A0AF-CE9EC2DBC97D}" presName="sibTrans" presStyleCnt="0"/>
      <dgm:spPr/>
    </dgm:pt>
    <dgm:pt modelId="{18FC2CA4-7861-44AF-891F-B4C0F2AD2F24}" type="pres">
      <dgm:prSet presAssocID="{BA1AFACF-63BD-4E39-9FA2-CB1AD21CC197}" presName="node" presStyleLbl="node1" presStyleIdx="2" presStyleCnt="9" custScaleX="109946" custScaleY="96712" custLinFactNeighborX="4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6EF987-0D57-47D5-B096-CF98ACB5B25A}" type="pres">
      <dgm:prSet presAssocID="{47795B89-FEEA-43AD-9C90-F0C331E61D75}" presName="sibTrans" presStyleCnt="0"/>
      <dgm:spPr/>
    </dgm:pt>
    <dgm:pt modelId="{6562089B-C0F1-43F0-AADF-A3890CF6366F}" type="pres">
      <dgm:prSet presAssocID="{7CCF42C7-E891-491C-B52C-AA106791AFE8}" presName="node" presStyleLbl="node1" presStyleIdx="3" presStyleCnt="9" custScaleX="109946" custScaleY="96712" custLinFactNeighborX="6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E1CA121-B8C9-4E78-82D0-B7F97BBBC474}" type="pres">
      <dgm:prSet presAssocID="{1EEDF36E-746D-45E6-B698-3651396CFB4F}" presName="sibTrans" presStyleCnt="0"/>
      <dgm:spPr/>
    </dgm:pt>
    <dgm:pt modelId="{8FF2853D-313D-4987-BF83-AE4147B559C5}" type="pres">
      <dgm:prSet presAssocID="{A674C2D1-DCD3-4C88-B811-8644EFEE7A51}" presName="node" presStyleLbl="node1" presStyleIdx="4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479A8F-A87D-406F-AC47-FCAEB683768C}" type="pres">
      <dgm:prSet presAssocID="{C2D69E69-5A6E-4FC3-95C2-EE7DBAA0291A}" presName="sibTrans" presStyleCnt="0"/>
      <dgm:spPr/>
    </dgm:pt>
    <dgm:pt modelId="{A810E76E-8E10-418F-80E4-4B926A581154}" type="pres">
      <dgm:prSet presAssocID="{B8A7B6E0-B6C0-4CC2-A0FE-D92206FC3E3F}" presName="node" presStyleLbl="node1" presStyleIdx="5" presStyleCnt="9" custScaleX="109946" custScaleY="96712" custLinFactNeighborX="3544" custLinFactNeighborY="-20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0C0EA7-5A78-4EBB-96DF-DB5A8799BAD3}" type="pres">
      <dgm:prSet presAssocID="{1B830D17-BDF6-4656-BABB-2E4169606C8D}" presName="sibTrans" presStyleCnt="0"/>
      <dgm:spPr/>
    </dgm:pt>
    <dgm:pt modelId="{1C84181B-B081-4D3C-A1A9-F9AA99C786E1}" type="pres">
      <dgm:prSet presAssocID="{B175B44A-A7ED-4F38-8736-E223B3C1AB17}" presName="node" presStyleLbl="node1" presStyleIdx="6" presStyleCnt="9" custScaleX="109946" custScaleY="967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325409-CE02-4A47-8A06-CFF569F5EFA3}" type="pres">
      <dgm:prSet presAssocID="{94CA7BD4-1D0B-413F-86E2-6E01D2971761}" presName="sibTrans" presStyleCnt="0"/>
      <dgm:spPr/>
    </dgm:pt>
    <dgm:pt modelId="{C1A146B1-F56A-42BE-8D01-3C57EF62457E}" type="pres">
      <dgm:prSet presAssocID="{A1F41CFE-95CB-4F73-968B-B856F6217D48}" presName="node" presStyleLbl="node1" presStyleIdx="7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3D0110-25E2-4A41-B4E7-C39744FEFF11}" type="pres">
      <dgm:prSet presAssocID="{26413477-D785-4C86-B51E-7B6E3C88B3E0}" presName="sibTrans" presStyleCnt="0"/>
      <dgm:spPr/>
    </dgm:pt>
    <dgm:pt modelId="{52FAE651-BD8C-4048-BD2C-34AB3E4DAD2C}" type="pres">
      <dgm:prSet presAssocID="{23ADB2BD-FFB1-4C96-B445-57C7D4485A18}" presName="node" presStyleLbl="node1" presStyleIdx="8" presStyleCnt="9" custScaleX="109946" custScaleY="96712" custLinFactNeighborX="3544" custLinFactNeighborY="-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8AB7721-E1B4-4698-9009-772328E22904}" srcId="{16FA2F36-720F-4D42-B6B3-7438503401C7}" destId="{BA1AFACF-63BD-4E39-9FA2-CB1AD21CC197}" srcOrd="2" destOrd="0" parTransId="{95AD2E53-52D6-4C89-9EA5-ADCB3CDABF24}" sibTransId="{47795B89-FEEA-43AD-9C90-F0C331E61D75}"/>
    <dgm:cxn modelId="{9A5C92FE-D406-4382-AEDD-CDD12930E412}" type="presOf" srcId="{A674C2D1-DCD3-4C88-B811-8644EFEE7A51}" destId="{8FF2853D-313D-4987-BF83-AE4147B559C5}" srcOrd="0" destOrd="0" presId="urn:microsoft.com/office/officeart/2005/8/layout/default"/>
    <dgm:cxn modelId="{0C954774-98A6-4EF3-B967-C96866CDA128}" srcId="{16FA2F36-720F-4D42-B6B3-7438503401C7}" destId="{B8A7B6E0-B6C0-4CC2-A0FE-D92206FC3E3F}" srcOrd="5" destOrd="0" parTransId="{1D451EEB-8F17-406E-94D6-6DD237D1DE36}" sibTransId="{1B830D17-BDF6-4656-BABB-2E4169606C8D}"/>
    <dgm:cxn modelId="{95ADBC17-4F3C-4C51-94C7-764CD360AC86}" srcId="{16FA2F36-720F-4D42-B6B3-7438503401C7}" destId="{7CCF42C7-E891-491C-B52C-AA106791AFE8}" srcOrd="3" destOrd="0" parTransId="{7293B0D0-276F-4BE1-8FC3-61F730D78BC1}" sibTransId="{1EEDF36E-746D-45E6-B698-3651396CFB4F}"/>
    <dgm:cxn modelId="{53AFED11-3B99-47E7-9757-C13EEEADEBDB}" type="presOf" srcId="{0FA5C294-CD39-4C58-82E2-FFA62628FF03}" destId="{5D46438C-F191-4EFA-9B39-43B768211EBA}" srcOrd="0" destOrd="0" presId="urn:microsoft.com/office/officeart/2005/8/layout/default"/>
    <dgm:cxn modelId="{7A39BFC6-4A09-421C-B321-37DDB293F648}" type="presOf" srcId="{16FA2F36-720F-4D42-B6B3-7438503401C7}" destId="{471B01A5-CB7F-42B9-9923-975290E2565C}" srcOrd="0" destOrd="0" presId="urn:microsoft.com/office/officeart/2005/8/layout/default"/>
    <dgm:cxn modelId="{3C6F326C-5DA5-4FB7-97F1-87A03C2CD483}" type="presOf" srcId="{7CCF42C7-E891-491C-B52C-AA106791AFE8}" destId="{6562089B-C0F1-43F0-AADF-A3890CF6366F}" srcOrd="0" destOrd="0" presId="urn:microsoft.com/office/officeart/2005/8/layout/default"/>
    <dgm:cxn modelId="{ADE1E8C0-7C77-4D99-9411-6B30385F8E78}" type="presOf" srcId="{23ADB2BD-FFB1-4C96-B445-57C7D4485A18}" destId="{52FAE651-BD8C-4048-BD2C-34AB3E4DAD2C}" srcOrd="0" destOrd="0" presId="urn:microsoft.com/office/officeart/2005/8/layout/default"/>
    <dgm:cxn modelId="{EDBDACD6-D3C8-4E0E-A0B7-4029CDD9A0F4}" type="presOf" srcId="{01C876EF-7187-45F3-8FB7-B75A0F081049}" destId="{922B7837-9EC9-40A7-82CB-38401A6E4CD6}" srcOrd="0" destOrd="0" presId="urn:microsoft.com/office/officeart/2005/8/layout/default"/>
    <dgm:cxn modelId="{43AA7D56-FC33-40D7-BD81-A1BAFD4F6A63}" type="presOf" srcId="{B8A7B6E0-B6C0-4CC2-A0FE-D92206FC3E3F}" destId="{A810E76E-8E10-418F-80E4-4B926A581154}" srcOrd="0" destOrd="0" presId="urn:microsoft.com/office/officeart/2005/8/layout/default"/>
    <dgm:cxn modelId="{A4C7DCF8-2689-4E3C-AEAD-19738EE815B0}" srcId="{16FA2F36-720F-4D42-B6B3-7438503401C7}" destId="{23ADB2BD-FFB1-4C96-B445-57C7D4485A18}" srcOrd="8" destOrd="0" parTransId="{2DC1503B-F1E9-4869-8C07-833FCAAB8416}" sibTransId="{EFC1D7D3-E5A0-4190-9C80-1508AD91C54C}"/>
    <dgm:cxn modelId="{F63D99F9-FE36-4322-813C-BFCCB1A8A6CB}" srcId="{16FA2F36-720F-4D42-B6B3-7438503401C7}" destId="{A1F41CFE-95CB-4F73-968B-B856F6217D48}" srcOrd="7" destOrd="0" parTransId="{CC0A6643-8D01-4292-8A5B-E90288FE4668}" sibTransId="{26413477-D785-4C86-B51E-7B6E3C88B3E0}"/>
    <dgm:cxn modelId="{9FDF58F7-4184-47DF-9B45-A5D601A2233D}" type="presOf" srcId="{A1F41CFE-95CB-4F73-968B-B856F6217D48}" destId="{C1A146B1-F56A-42BE-8D01-3C57EF62457E}" srcOrd="0" destOrd="0" presId="urn:microsoft.com/office/officeart/2005/8/layout/default"/>
    <dgm:cxn modelId="{BA28D74C-0A3B-4370-91C8-50D192DD5C01}" type="presOf" srcId="{BA1AFACF-63BD-4E39-9FA2-CB1AD21CC197}" destId="{18FC2CA4-7861-44AF-891F-B4C0F2AD2F24}" srcOrd="0" destOrd="0" presId="urn:microsoft.com/office/officeart/2005/8/layout/default"/>
    <dgm:cxn modelId="{C07C9831-0C99-4001-A55E-764E9862FE22}" srcId="{16FA2F36-720F-4D42-B6B3-7438503401C7}" destId="{01C876EF-7187-45F3-8FB7-B75A0F081049}" srcOrd="1" destOrd="0" parTransId="{C6282A68-1085-42BE-9073-F13EC42057F6}" sibTransId="{7EFACCD6-FF64-4C43-A0AF-CE9EC2DBC97D}"/>
    <dgm:cxn modelId="{06768CC3-89DC-4865-BEAD-FA346C82682A}" type="presOf" srcId="{B175B44A-A7ED-4F38-8736-E223B3C1AB17}" destId="{1C84181B-B081-4D3C-A1A9-F9AA99C786E1}" srcOrd="0" destOrd="0" presId="urn:microsoft.com/office/officeart/2005/8/layout/default"/>
    <dgm:cxn modelId="{22FF3C0D-1804-407B-9F63-8725B69AA5A0}" srcId="{16FA2F36-720F-4D42-B6B3-7438503401C7}" destId="{A674C2D1-DCD3-4C88-B811-8644EFEE7A51}" srcOrd="4" destOrd="0" parTransId="{4E39777F-F473-4978-AA01-48105DD1DD86}" sibTransId="{C2D69E69-5A6E-4FC3-95C2-EE7DBAA0291A}"/>
    <dgm:cxn modelId="{A59DF0DE-969D-4F13-B2CA-39DDE37446F5}" srcId="{16FA2F36-720F-4D42-B6B3-7438503401C7}" destId="{0FA5C294-CD39-4C58-82E2-FFA62628FF03}" srcOrd="0" destOrd="0" parTransId="{8C73B1E7-C87A-4DBE-B509-C74BC25BE19A}" sibTransId="{482E4C2A-31C0-4C56-9F12-97F4EB5A0A55}"/>
    <dgm:cxn modelId="{DF407A5D-A9CC-4ECD-A9D2-5D8AEEABAA90}" srcId="{16FA2F36-720F-4D42-B6B3-7438503401C7}" destId="{B175B44A-A7ED-4F38-8736-E223B3C1AB17}" srcOrd="6" destOrd="0" parTransId="{1F897B53-5283-4C73-B721-DCA37FB88FA1}" sibTransId="{94CA7BD4-1D0B-413F-86E2-6E01D2971761}"/>
    <dgm:cxn modelId="{CFA05BE5-CF8B-4333-950E-6BFCFD0FF9A2}" type="presParOf" srcId="{471B01A5-CB7F-42B9-9923-975290E2565C}" destId="{5D46438C-F191-4EFA-9B39-43B768211EBA}" srcOrd="0" destOrd="0" presId="urn:microsoft.com/office/officeart/2005/8/layout/default"/>
    <dgm:cxn modelId="{C129696C-7864-4EF5-8742-9EB3D0062258}" type="presParOf" srcId="{471B01A5-CB7F-42B9-9923-975290E2565C}" destId="{ED3C0D46-A3B0-46FC-B8B9-4AA7FFA3592F}" srcOrd="1" destOrd="0" presId="urn:microsoft.com/office/officeart/2005/8/layout/default"/>
    <dgm:cxn modelId="{038815EB-E04E-40AF-8E14-5EBE95E80DBD}" type="presParOf" srcId="{471B01A5-CB7F-42B9-9923-975290E2565C}" destId="{922B7837-9EC9-40A7-82CB-38401A6E4CD6}" srcOrd="2" destOrd="0" presId="urn:microsoft.com/office/officeart/2005/8/layout/default"/>
    <dgm:cxn modelId="{4AB6E7D3-F312-42FF-A50C-44C8E59854BF}" type="presParOf" srcId="{471B01A5-CB7F-42B9-9923-975290E2565C}" destId="{DDC1B5F9-AAF3-477F-813E-01473B980CD8}" srcOrd="3" destOrd="0" presId="urn:microsoft.com/office/officeart/2005/8/layout/default"/>
    <dgm:cxn modelId="{8427048D-94CB-4E84-A248-2923EA4A0911}" type="presParOf" srcId="{471B01A5-CB7F-42B9-9923-975290E2565C}" destId="{18FC2CA4-7861-44AF-891F-B4C0F2AD2F24}" srcOrd="4" destOrd="0" presId="urn:microsoft.com/office/officeart/2005/8/layout/default"/>
    <dgm:cxn modelId="{76384A97-0D0B-4F99-959A-463F8D92E49A}" type="presParOf" srcId="{471B01A5-CB7F-42B9-9923-975290E2565C}" destId="{B26EF987-0D57-47D5-B096-CF98ACB5B25A}" srcOrd="5" destOrd="0" presId="urn:microsoft.com/office/officeart/2005/8/layout/default"/>
    <dgm:cxn modelId="{C173C128-61C3-4062-BB9B-7B7154A4A49C}" type="presParOf" srcId="{471B01A5-CB7F-42B9-9923-975290E2565C}" destId="{6562089B-C0F1-43F0-AADF-A3890CF6366F}" srcOrd="6" destOrd="0" presId="urn:microsoft.com/office/officeart/2005/8/layout/default"/>
    <dgm:cxn modelId="{14DB24F7-C791-42EC-93DC-5FE57761AD75}" type="presParOf" srcId="{471B01A5-CB7F-42B9-9923-975290E2565C}" destId="{0E1CA121-B8C9-4E78-82D0-B7F97BBBC474}" srcOrd="7" destOrd="0" presId="urn:microsoft.com/office/officeart/2005/8/layout/default"/>
    <dgm:cxn modelId="{7B5F7ABD-54C6-42D5-90A4-10B1219D8887}" type="presParOf" srcId="{471B01A5-CB7F-42B9-9923-975290E2565C}" destId="{8FF2853D-313D-4987-BF83-AE4147B559C5}" srcOrd="8" destOrd="0" presId="urn:microsoft.com/office/officeart/2005/8/layout/default"/>
    <dgm:cxn modelId="{F6361C55-6009-4426-BAC4-D0A38038DC47}" type="presParOf" srcId="{471B01A5-CB7F-42B9-9923-975290E2565C}" destId="{F3479A8F-A87D-406F-AC47-FCAEB683768C}" srcOrd="9" destOrd="0" presId="urn:microsoft.com/office/officeart/2005/8/layout/default"/>
    <dgm:cxn modelId="{7CF03ABC-BD34-4B30-AB4A-41DBC8A727B7}" type="presParOf" srcId="{471B01A5-CB7F-42B9-9923-975290E2565C}" destId="{A810E76E-8E10-418F-80E4-4B926A581154}" srcOrd="10" destOrd="0" presId="urn:microsoft.com/office/officeart/2005/8/layout/default"/>
    <dgm:cxn modelId="{484AD87C-63A7-42D1-8D18-0640C83AF96F}" type="presParOf" srcId="{471B01A5-CB7F-42B9-9923-975290E2565C}" destId="{DA0C0EA7-5A78-4EBB-96DF-DB5A8799BAD3}" srcOrd="11" destOrd="0" presId="urn:microsoft.com/office/officeart/2005/8/layout/default"/>
    <dgm:cxn modelId="{2BD26C85-72D7-459D-878E-BDD1EE963A7D}" type="presParOf" srcId="{471B01A5-CB7F-42B9-9923-975290E2565C}" destId="{1C84181B-B081-4D3C-A1A9-F9AA99C786E1}" srcOrd="12" destOrd="0" presId="urn:microsoft.com/office/officeart/2005/8/layout/default"/>
    <dgm:cxn modelId="{A03FE50A-0BB8-4B43-AE31-DA990EFCCD90}" type="presParOf" srcId="{471B01A5-CB7F-42B9-9923-975290E2565C}" destId="{AC325409-CE02-4A47-8A06-CFF569F5EFA3}" srcOrd="13" destOrd="0" presId="urn:microsoft.com/office/officeart/2005/8/layout/default"/>
    <dgm:cxn modelId="{BA39022B-5BEA-44E0-91B1-EA1212621F1F}" type="presParOf" srcId="{471B01A5-CB7F-42B9-9923-975290E2565C}" destId="{C1A146B1-F56A-42BE-8D01-3C57EF62457E}" srcOrd="14" destOrd="0" presId="urn:microsoft.com/office/officeart/2005/8/layout/default"/>
    <dgm:cxn modelId="{85F79223-36D5-42EC-A946-D1C983591B97}" type="presParOf" srcId="{471B01A5-CB7F-42B9-9923-975290E2565C}" destId="{993D0110-25E2-4A41-B4E7-C39744FEFF11}" srcOrd="15" destOrd="0" presId="urn:microsoft.com/office/officeart/2005/8/layout/default"/>
    <dgm:cxn modelId="{6A4F8F73-805A-4483-A7B4-801EED2B1E11}" type="presParOf" srcId="{471B01A5-CB7F-42B9-9923-975290E2565C}" destId="{52FAE651-BD8C-4048-BD2C-34AB3E4DAD2C}" srcOrd="16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6438C-F191-4EFA-9B39-43B768211EBA}">
      <dsp:nvSpPr>
        <dsp:cNvPr id="0" name=""/>
        <dsp:cNvSpPr/>
      </dsp:nvSpPr>
      <dsp:spPr>
        <a:xfrm>
          <a:off x="231544" y="123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Verfahrens-dokumentation</a:t>
          </a:r>
          <a:endParaRPr lang="de-DE" sz="2400" kern="1200" dirty="0"/>
        </a:p>
      </dsp:txBody>
      <dsp:txXfrm>
        <a:off x="231544" y="123"/>
        <a:ext cx="2591996" cy="1368001"/>
      </dsp:txXfrm>
    </dsp:sp>
    <dsp:sp modelId="{922B7837-9EC9-40A7-82CB-38401A6E4CD6}">
      <dsp:nvSpPr>
        <dsp:cNvPr id="0" name=""/>
        <dsp:cNvSpPr/>
      </dsp:nvSpPr>
      <dsp:spPr>
        <a:xfrm>
          <a:off x="3071292" y="208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proaktive Informationspflichten</a:t>
          </a:r>
          <a:endParaRPr lang="de-DE" sz="2400" kern="1200" dirty="0"/>
        </a:p>
      </dsp:txBody>
      <dsp:txXfrm>
        <a:off x="3071292" y="208"/>
        <a:ext cx="2591996" cy="1368001"/>
      </dsp:txXfrm>
    </dsp:sp>
    <dsp:sp modelId="{18FC2CA4-7861-44AF-891F-B4C0F2AD2F24}">
      <dsp:nvSpPr>
        <dsp:cNvPr id="0" name=""/>
        <dsp:cNvSpPr/>
      </dsp:nvSpPr>
      <dsp:spPr>
        <a:xfrm>
          <a:off x="5955290" y="208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Betroffenenrechte (Auskunft (1 M), </a:t>
          </a:r>
          <a:br>
            <a:rPr lang="de-DE" sz="2400" kern="1200" dirty="0" smtClean="0"/>
          </a:br>
          <a:r>
            <a:rPr lang="de-DE" sz="2400" kern="1200" dirty="0" smtClean="0"/>
            <a:t>Löschung, …)</a:t>
          </a:r>
          <a:endParaRPr lang="de-DE" sz="2400" kern="1200" dirty="0"/>
        </a:p>
      </dsp:txBody>
      <dsp:txXfrm>
        <a:off x="5955290" y="208"/>
        <a:ext cx="2591996" cy="1368001"/>
      </dsp:txXfrm>
    </dsp:sp>
    <dsp:sp modelId="{6562089B-C0F1-43F0-AADF-A3890CF6366F}">
      <dsp:nvSpPr>
        <dsp:cNvPr id="0" name=""/>
        <dsp:cNvSpPr/>
      </dsp:nvSpPr>
      <dsp:spPr>
        <a:xfrm>
          <a:off x="217894" y="1603961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Schwellwertanalyse und Folgenabschätzung</a:t>
          </a:r>
          <a:endParaRPr lang="de-DE" sz="2400" kern="1200" dirty="0"/>
        </a:p>
      </dsp:txBody>
      <dsp:txXfrm>
        <a:off x="217894" y="1603961"/>
        <a:ext cx="2591996" cy="1368001"/>
      </dsp:txXfrm>
    </dsp:sp>
    <dsp:sp modelId="{8FF2853D-313D-4987-BF83-AE4147B559C5}">
      <dsp:nvSpPr>
        <dsp:cNvPr id="0" name=""/>
        <dsp:cNvSpPr/>
      </dsp:nvSpPr>
      <dsp:spPr>
        <a:xfrm>
          <a:off x="3086592" y="1603961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Technikgestaltung </a:t>
          </a:r>
          <a:br>
            <a:rPr lang="de-DE" sz="2400" kern="1200" dirty="0" smtClean="0"/>
          </a:br>
          <a:r>
            <a:rPr lang="de-DE" sz="2400" kern="1200" dirty="0" smtClean="0"/>
            <a:t>und Sicherheit (TOM)</a:t>
          </a:r>
          <a:endParaRPr lang="de-DE" sz="2400" kern="1200" dirty="0"/>
        </a:p>
      </dsp:txBody>
      <dsp:txXfrm>
        <a:off x="3086592" y="1603961"/>
        <a:ext cx="2591996" cy="1368001"/>
      </dsp:txXfrm>
    </dsp:sp>
    <dsp:sp modelId="{A810E76E-8E10-418F-80E4-4B926A581154}">
      <dsp:nvSpPr>
        <dsp:cNvPr id="0" name=""/>
        <dsp:cNvSpPr/>
      </dsp:nvSpPr>
      <dsp:spPr>
        <a:xfrm>
          <a:off x="5941640" y="1575416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Meldung von DS-Verletzungen (72 h), Konsultation</a:t>
          </a:r>
          <a:endParaRPr lang="de-DE" sz="2400" kern="1200" dirty="0"/>
        </a:p>
      </dsp:txBody>
      <dsp:txXfrm>
        <a:off x="5941640" y="1575416"/>
        <a:ext cx="2591996" cy="1368001"/>
      </dsp:txXfrm>
    </dsp:sp>
    <dsp:sp modelId="{1C84181B-B081-4D3C-A1A9-F9AA99C786E1}">
      <dsp:nvSpPr>
        <dsp:cNvPr id="0" name=""/>
        <dsp:cNvSpPr/>
      </dsp:nvSpPr>
      <dsp:spPr>
        <a:xfrm>
          <a:off x="202594" y="3207714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Rechtmäßigkeit (Einwilligungen, Verträge (ADV), </a:t>
          </a:r>
          <a:br>
            <a:rPr lang="de-DE" sz="2400" kern="1200" dirty="0" smtClean="0"/>
          </a:br>
          <a:r>
            <a:rPr lang="de-DE" sz="2400" kern="1200" dirty="0" smtClean="0"/>
            <a:t>Ordnungen, …)</a:t>
          </a:r>
          <a:endParaRPr lang="de-DE" sz="2400" kern="1200" dirty="0"/>
        </a:p>
      </dsp:txBody>
      <dsp:txXfrm>
        <a:off x="202594" y="3207714"/>
        <a:ext cx="2591996" cy="1368001"/>
      </dsp:txXfrm>
    </dsp:sp>
    <dsp:sp modelId="{C1A146B1-F56A-42BE-8D01-3C57EF62457E}">
      <dsp:nvSpPr>
        <dsp:cNvPr id="0" name=""/>
        <dsp:cNvSpPr/>
      </dsp:nvSpPr>
      <dsp:spPr>
        <a:xfrm>
          <a:off x="3086592" y="3207714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Sensibilisierung </a:t>
          </a:r>
          <a:br>
            <a:rPr lang="de-DE" sz="2400" kern="1200" dirty="0" smtClean="0"/>
          </a:br>
          <a:r>
            <a:rPr lang="de-DE" sz="2400" kern="1200" dirty="0" smtClean="0"/>
            <a:t>und </a:t>
          </a:r>
          <a:br>
            <a:rPr lang="de-DE" sz="2400" kern="1200" dirty="0" smtClean="0"/>
          </a:br>
          <a:r>
            <a:rPr lang="de-DE" sz="2400" kern="1200" dirty="0" smtClean="0"/>
            <a:t>Schulung</a:t>
          </a:r>
          <a:endParaRPr lang="de-DE" sz="2400" kern="1200" dirty="0"/>
        </a:p>
      </dsp:txBody>
      <dsp:txXfrm>
        <a:off x="3086592" y="3207714"/>
        <a:ext cx="2591996" cy="1368001"/>
      </dsp:txXfrm>
    </dsp:sp>
    <dsp:sp modelId="{52FAE651-BD8C-4048-BD2C-34AB3E4DAD2C}">
      <dsp:nvSpPr>
        <dsp:cNvPr id="0" name=""/>
        <dsp:cNvSpPr/>
      </dsp:nvSpPr>
      <dsp:spPr>
        <a:xfrm>
          <a:off x="5941640" y="3206470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Rechenschaftspflicht, Nachweise erbringen</a:t>
          </a:r>
          <a:endParaRPr lang="de-DE" sz="2400" kern="1200" dirty="0"/>
        </a:p>
      </dsp:txBody>
      <dsp:txXfrm>
        <a:off x="5941640" y="3206470"/>
        <a:ext cx="2591996" cy="1368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7138" cy="5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340" tIns="49671" rIns="99340" bIns="49671" numCol="1" anchor="t" anchorCtr="0" compatLnSpc="1">
            <a:prstTxWarp prst="textNoShape">
              <a:avLst/>
            </a:prstTxWarp>
          </a:bodyPr>
          <a:lstStyle>
            <a:lvl1pPr algn="l" defTabSz="993495">
              <a:defRPr sz="1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6" y="0"/>
            <a:ext cx="3077138" cy="5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340" tIns="49671" rIns="99340" bIns="49671" numCol="1" anchor="t" anchorCtr="0" compatLnSpc="1">
            <a:prstTxWarp prst="textNoShape">
              <a:avLst/>
            </a:prstTxWarp>
          </a:bodyPr>
          <a:lstStyle>
            <a:lvl1pPr algn="r" defTabSz="993495">
              <a:defRPr sz="1400"/>
            </a:lvl1pPr>
          </a:lstStyle>
          <a:p>
            <a:pPr>
              <a:defRPr/>
            </a:pPr>
            <a:fld id="{DFD29CF7-F08B-4F0D-8768-8E3CD9FA7EC0}" type="datetimeFigureOut">
              <a:rPr lang="de-DE"/>
              <a:pPr>
                <a:defRPr/>
              </a:pPr>
              <a:t>16.05.2018</a:t>
            </a:fld>
            <a:endParaRPr lang="de-DE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2309"/>
            <a:ext cx="3077138" cy="5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340" tIns="49671" rIns="99340" bIns="49671" numCol="1" anchor="b" anchorCtr="0" compatLnSpc="1">
            <a:prstTxWarp prst="textNoShape">
              <a:avLst/>
            </a:prstTxWarp>
          </a:bodyPr>
          <a:lstStyle>
            <a:lvl1pPr algn="l" defTabSz="993495">
              <a:defRPr sz="1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6" y="9722309"/>
            <a:ext cx="3077138" cy="5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340" tIns="49671" rIns="99340" bIns="49671" numCol="1" anchor="b" anchorCtr="0" compatLnSpc="1">
            <a:prstTxWarp prst="textNoShape">
              <a:avLst/>
            </a:prstTxWarp>
          </a:bodyPr>
          <a:lstStyle>
            <a:lvl1pPr algn="r" defTabSz="993495">
              <a:defRPr sz="1400"/>
            </a:lvl1pPr>
          </a:lstStyle>
          <a:p>
            <a:pPr>
              <a:defRPr/>
            </a:pPr>
            <a:fld id="{08AB0B08-4283-4ABC-AD4F-3D3C836592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624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7138" cy="5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340" tIns="49671" rIns="99340" bIns="49671" numCol="1" anchor="t" anchorCtr="0" compatLnSpc="1">
            <a:prstTxWarp prst="textNoShape">
              <a:avLst/>
            </a:prstTxWarp>
          </a:bodyPr>
          <a:lstStyle>
            <a:lvl1pPr algn="l" defTabSz="993495">
              <a:defRPr sz="1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4" y="0"/>
            <a:ext cx="3077138" cy="5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340" tIns="49671" rIns="99340" bIns="49671" numCol="1" anchor="t" anchorCtr="0" compatLnSpc="1">
            <a:prstTxWarp prst="textNoShape">
              <a:avLst/>
            </a:prstTxWarp>
          </a:bodyPr>
          <a:lstStyle>
            <a:lvl1pPr algn="r" defTabSz="993495">
              <a:defRPr sz="1400"/>
            </a:lvl1pPr>
          </a:lstStyle>
          <a:p>
            <a:pPr>
              <a:defRPr/>
            </a:pPr>
            <a:fld id="{8D9FF38F-2C51-4E18-BCAA-AC12ACD119FA}" type="datetimeFigureOut">
              <a:rPr lang="de-DE"/>
              <a:pPr>
                <a:defRPr/>
              </a:pPr>
              <a:t>16.05.2018</a:t>
            </a:fld>
            <a:endParaRPr lang="de-DE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028" y="4861155"/>
            <a:ext cx="5209247" cy="46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340" tIns="49671" rIns="99340" bIns="49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3947"/>
            <a:ext cx="3077138" cy="5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340" tIns="49671" rIns="99340" bIns="49671" numCol="1" anchor="b" anchorCtr="0" compatLnSpc="1">
            <a:prstTxWarp prst="textNoShape">
              <a:avLst/>
            </a:prstTxWarp>
          </a:bodyPr>
          <a:lstStyle>
            <a:lvl1pPr algn="l" defTabSz="993495">
              <a:defRPr sz="1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4" y="9723947"/>
            <a:ext cx="3077138" cy="5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340" tIns="49671" rIns="99340" bIns="49671" numCol="1" anchor="b" anchorCtr="0" compatLnSpc="1">
            <a:prstTxWarp prst="textNoShape">
              <a:avLst/>
            </a:prstTxWarp>
          </a:bodyPr>
          <a:lstStyle>
            <a:lvl1pPr algn="r" defTabSz="993495">
              <a:defRPr sz="1400"/>
            </a:lvl1pPr>
          </a:lstStyle>
          <a:p>
            <a:pPr>
              <a:defRPr/>
            </a:pPr>
            <a:fld id="{3F46C065-CCCC-4ABE-882B-BEA56CA6A8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5892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1009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16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438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369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3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latin typeface="Times" pitchFamily="28" charset="0"/>
            </a:endParaRPr>
          </a:p>
        </p:txBody>
      </p:sp>
      <p:sp>
        <p:nvSpPr>
          <p:cNvPr id="13" name="Rectangle 44"/>
          <p:cNvSpPr>
            <a:spLocks noChangeArrowheads="1"/>
          </p:cNvSpPr>
          <p:nvPr userDrawn="1"/>
        </p:nvSpPr>
        <p:spPr bwMode="auto">
          <a:xfrm>
            <a:off x="0" y="1444625"/>
            <a:ext cx="9144000" cy="45085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solidFill>
                <a:srgbClr val="0E1B44"/>
              </a:solidFill>
              <a:latin typeface="Times" pitchFamily="28" charset="0"/>
            </a:endParaRPr>
          </a:p>
        </p:txBody>
      </p:sp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779463" y="6545263"/>
            <a:ext cx="3930650" cy="161925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151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63663" y="4095750"/>
            <a:ext cx="3449637" cy="13858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5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374775" y="2190750"/>
            <a:ext cx="3443288" cy="1385888"/>
          </a:xfrm>
        </p:spPr>
        <p:txBody>
          <a:bodyPr/>
          <a:lstStyle>
            <a:lvl1pPr>
              <a:defRPr sz="2400">
                <a:solidFill>
                  <a:srgbClr val="00254F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1" cy="38149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301087" cy="520223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5576"/>
            <a:ext cx="7956000" cy="381600"/>
          </a:xfrm>
        </p:spPr>
        <p:txBody>
          <a:bodyPr anchor="t"/>
          <a:lstStyle>
            <a:lvl1pPr algn="l">
              <a:defRPr sz="2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79227" y="1349829"/>
            <a:ext cx="7715485" cy="4717142"/>
          </a:xfrm>
        </p:spPr>
        <p:txBody>
          <a:bodyPr anchor="t" anchorCtr="0"/>
          <a:lstStyle>
            <a:lvl1pPr marL="0" indent="0">
              <a:buNone/>
              <a:defRPr sz="2000" b="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1AC8C-17DC-4231-B86D-72059771478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2486" y="1335088"/>
            <a:ext cx="4043313" cy="5202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35088"/>
            <a:ext cx="4114800" cy="5202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5CF4D-681B-4343-9B58-5BB99B27A8A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14D0D-530C-4024-96E9-EC56DD23271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50190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8FD49-A068-4CAF-82C3-9DD7376E77D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AE5FB-CF0A-4B67-8D9D-DA449415774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40493"/>
            <a:ext cx="5111750" cy="46856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53020"/>
            <a:ext cx="3008313" cy="46731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A9DF-73B6-457E-B3DB-22E4C8CC8E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51970"/>
            <a:ext cx="7956000" cy="38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365337"/>
            <a:ext cx="5486400" cy="38580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836F2-82C4-4E9A-A861-986DD321A21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e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/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00" y="111189"/>
            <a:ext cx="1197776" cy="739682"/>
          </a:xfrm>
          <a:prstGeom prst="rect">
            <a:avLst/>
          </a:prstGeom>
        </p:spPr>
      </p:pic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0" y="722313"/>
            <a:ext cx="9144000" cy="4191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0" y="6715125"/>
            <a:ext cx="9144000" cy="1524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latin typeface="Times" pitchFamily="28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779463" y="630238"/>
            <a:ext cx="2093912" cy="119062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779463" y="6621463"/>
            <a:ext cx="2093912" cy="119062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340" y="1335088"/>
            <a:ext cx="829166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56000" y="751642"/>
            <a:ext cx="7948861" cy="38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0200" y="6469063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54F"/>
                </a:solidFill>
              </a:defRPr>
            </a:lvl1pPr>
          </a:lstStyle>
          <a:p>
            <a:pPr>
              <a:defRPr/>
            </a:pPr>
            <a:fld id="{94855645-9EB6-444C-B15B-A1343CB578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C6C6C6"/>
              </a:clrFrom>
              <a:clrTo>
                <a:srgbClr val="C6C6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049" y="159902"/>
            <a:ext cx="1650652" cy="43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7242596" y="212323"/>
            <a:ext cx="167225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de-DE" sz="1200" b="1" dirty="0" smtClean="0">
                <a:solidFill>
                  <a:srgbClr val="00254F"/>
                </a:solidFill>
              </a:rPr>
              <a:t>Andreas Brennecke</a:t>
            </a:r>
            <a:br>
              <a:rPr lang="de-DE" sz="1200" b="1" dirty="0" smtClean="0">
                <a:solidFill>
                  <a:srgbClr val="00254F"/>
                </a:solidFill>
              </a:rPr>
            </a:br>
            <a:r>
              <a:rPr lang="de-DE" sz="1200" b="1" dirty="0" smtClean="0">
                <a:solidFill>
                  <a:srgbClr val="00254F"/>
                </a:solidFill>
              </a:rPr>
              <a:t>Datenschutzbeauftragter</a:t>
            </a:r>
            <a:br>
              <a:rPr lang="de-DE" sz="1200" b="1" dirty="0" smtClean="0">
                <a:solidFill>
                  <a:srgbClr val="00254F"/>
                </a:solidFill>
              </a:rPr>
            </a:br>
            <a:r>
              <a:rPr lang="de-DE" sz="1200" b="1" dirty="0" smtClean="0">
                <a:solidFill>
                  <a:srgbClr val="00254F"/>
                </a:solidFill>
              </a:rPr>
              <a:t>Uni Paderborn</a:t>
            </a:r>
            <a:endParaRPr lang="de-DE" sz="1200" b="1" dirty="0">
              <a:solidFill>
                <a:srgbClr val="00254F"/>
              </a:solidFill>
            </a:endParaRPr>
          </a:p>
        </p:txBody>
      </p:sp>
      <p:pic>
        <p:nvPicPr>
          <p:cNvPr id="12" name="Picture 25" descr="Unbenannt-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 4" descr="UniBi_Logo_54_farbig"/>
          <p:cNvPicPr/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43" y="135392"/>
            <a:ext cx="1373784" cy="56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rafik 18" descr="https://www.uni-siegen.de/cd/basiselemente/logo/logo_uni_siegen_rgb.jpg?lang=de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04" y="203096"/>
            <a:ext cx="1320098" cy="37636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54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6"/>
        </a:buBlip>
        <a:defRPr sz="2400">
          <a:solidFill>
            <a:srgbClr val="00254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7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6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6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6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https://www.uni-siegen.de/cd/basiselemente/logo/logo_uni_siegen_rgb.jpg?lang=d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069" y="723812"/>
            <a:ext cx="1956203" cy="55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402" y="2317891"/>
            <a:ext cx="3988687" cy="393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09600" y="2099188"/>
            <a:ext cx="4356100" cy="2576984"/>
          </a:xfrm>
        </p:spPr>
        <p:txBody>
          <a:bodyPr/>
          <a:lstStyle/>
          <a:p>
            <a:pPr algn="ctr"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smtClean="0"/>
              <a:t>Vorstellung des Projektantrags:  </a:t>
            </a:r>
            <a:br>
              <a:rPr lang="de-DE" sz="2000" dirty="0" smtClean="0"/>
            </a:br>
            <a:r>
              <a:rPr lang="de-DE" dirty="0"/>
              <a:t>Umsetzung der EU-Datenschutz-Grundverordnung </a:t>
            </a:r>
            <a:r>
              <a:rPr lang="de-DE" dirty="0" smtClean="0"/>
              <a:t>(EU-DSGVO):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Datenschutzmanagementsysteme Phase </a:t>
            </a:r>
            <a:r>
              <a:rPr lang="de-DE" dirty="0" smtClean="0"/>
              <a:t>II </a:t>
            </a:r>
            <a:r>
              <a:rPr lang="de-DE" dirty="0"/>
              <a:t>–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Handreichungen und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praktische </a:t>
            </a:r>
            <a:r>
              <a:rPr lang="de-DE" dirty="0"/>
              <a:t>Umsetzung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809528" y="4791919"/>
            <a:ext cx="3975099" cy="1725839"/>
          </a:xfrm>
        </p:spPr>
        <p:txBody>
          <a:bodyPr/>
          <a:lstStyle/>
          <a:p>
            <a:pPr algn="ctr" eaLnBrk="1" hangingPunct="1"/>
            <a:r>
              <a:rPr lang="de-DE" dirty="0" smtClean="0"/>
              <a:t>Hagen, 14. Mai 2018</a:t>
            </a:r>
            <a:endParaRPr lang="de-DE" dirty="0"/>
          </a:p>
          <a:p>
            <a:pPr algn="ctr" eaLnBrk="1" hangingPunct="1"/>
            <a:r>
              <a:rPr lang="de-DE" dirty="0" smtClean="0"/>
              <a:t>Andreas Brennecke</a:t>
            </a:r>
            <a:br>
              <a:rPr lang="de-DE" dirty="0" smtClean="0"/>
            </a:br>
            <a:r>
              <a:rPr lang="de-DE" dirty="0" smtClean="0"/>
              <a:t>Datenschutzbeauftragter</a:t>
            </a:r>
            <a:br>
              <a:rPr lang="de-DE" dirty="0" smtClean="0"/>
            </a:br>
            <a:r>
              <a:rPr lang="de-DE" dirty="0" smtClean="0"/>
              <a:t>der Universität Paderborn</a:t>
            </a:r>
          </a:p>
          <a:p>
            <a:pPr algn="ctr" eaLnBrk="1" hangingPunct="1"/>
            <a:r>
              <a:rPr lang="de-DE" dirty="0" smtClean="0"/>
              <a:t>E-Mail: brennecke@uni-paderborn.de</a:t>
            </a:r>
          </a:p>
        </p:txBody>
      </p:sp>
      <p:pic>
        <p:nvPicPr>
          <p:cNvPr id="6" name="Bild 4" descr="UniBi_Logo_54_farbi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646" y="497711"/>
            <a:ext cx="2040910" cy="7897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779463" y="1282700"/>
            <a:ext cx="3930650" cy="161925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C6C6C6"/>
              </a:clrFrom>
              <a:clrTo>
                <a:srgbClr val="C6C6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0" y="605540"/>
            <a:ext cx="2524708" cy="66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94" y="311500"/>
            <a:ext cx="1550343" cy="957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7671993" cy="5202237"/>
          </a:xfrm>
        </p:spPr>
        <p:txBody>
          <a:bodyPr/>
          <a:lstStyle/>
          <a:p>
            <a:r>
              <a:rPr lang="de-DE" dirty="0" smtClean="0"/>
              <a:t>Am 25. Mai 2018 tritt das neue Datenschutzrecht </a:t>
            </a:r>
            <a:br>
              <a:rPr lang="de-DE" dirty="0" smtClean="0"/>
            </a:br>
            <a:r>
              <a:rPr lang="de-DE" dirty="0" smtClean="0"/>
              <a:t>(EU-DSGVO) in Kraft.</a:t>
            </a:r>
          </a:p>
          <a:p>
            <a:r>
              <a:rPr lang="de-DE" dirty="0" smtClean="0"/>
              <a:t>Dennoch sind die (rechtlichen) </a:t>
            </a:r>
            <a:r>
              <a:rPr lang="de-DE" dirty="0"/>
              <a:t>Vorgaben noch nicht </a:t>
            </a:r>
            <a:r>
              <a:rPr lang="de-DE" dirty="0" smtClean="0"/>
              <a:t>final.</a:t>
            </a:r>
            <a:endParaRPr lang="de-DE" dirty="0"/>
          </a:p>
          <a:p>
            <a:r>
              <a:rPr lang="de-DE" dirty="0" smtClean="0"/>
              <a:t>2017 erfolgten Vorarbeiten zum Aufbau von Datenschutz-managementsystemen </a:t>
            </a:r>
            <a:r>
              <a:rPr lang="de-DE" dirty="0"/>
              <a:t>(DSMS</a:t>
            </a:r>
            <a:r>
              <a:rPr lang="de-DE" dirty="0" smtClean="0"/>
              <a:t>) − Projektphase I.</a:t>
            </a:r>
            <a:endParaRPr lang="de-DE" dirty="0"/>
          </a:p>
          <a:p>
            <a:r>
              <a:rPr lang="de-DE" dirty="0" smtClean="0"/>
              <a:t>2018 Konkretisierung und Erstellung von Handreichungen</a:t>
            </a:r>
            <a:endParaRPr lang="de-DE" dirty="0"/>
          </a:p>
          <a:p>
            <a:r>
              <a:rPr lang="de-DE" dirty="0" smtClean="0"/>
              <a:t>Abstimmung mit Informationssicherheitsmanagement (ISMS</a:t>
            </a:r>
            <a:r>
              <a:rPr lang="de-DE" dirty="0"/>
              <a:t>)</a:t>
            </a:r>
          </a:p>
          <a:p>
            <a:r>
              <a:rPr lang="de-DE" dirty="0"/>
              <a:t>Ergebnisse werden Ende 2018 in einem Workshop verbreitet.</a:t>
            </a:r>
          </a:p>
          <a:p>
            <a:r>
              <a:rPr lang="de-DE" dirty="0" smtClean="0"/>
              <a:t>Für die Umsetzung ist u.a. externes </a:t>
            </a:r>
            <a:r>
              <a:rPr lang="de-DE" dirty="0"/>
              <a:t>Know-how erforderlich (Beratung, </a:t>
            </a:r>
            <a:r>
              <a:rPr lang="de-DE" dirty="0" smtClean="0"/>
              <a:t>Moderation, technische Unterstützung).</a:t>
            </a:r>
            <a:endParaRPr lang="de-DE" dirty="0"/>
          </a:p>
          <a:p>
            <a:r>
              <a:rPr lang="de-DE" dirty="0" smtClean="0"/>
              <a:t>Für Phase II (2018) werden für die Umsetzung 121.000 € beantragt. Der Eigenanteil beträgt 82.000 €.</a:t>
            </a:r>
          </a:p>
          <a:p>
            <a:endParaRPr lang="de-DE" dirty="0"/>
          </a:p>
        </p:txBody>
      </p:sp>
      <p:grpSp>
        <p:nvGrpSpPr>
          <p:cNvPr id="4" name="Gruppieren 4"/>
          <p:cNvGrpSpPr>
            <a:grpSpLocks/>
          </p:cNvGrpSpPr>
          <p:nvPr/>
        </p:nvGrpSpPr>
        <p:grpSpPr bwMode="auto">
          <a:xfrm>
            <a:off x="6557506" y="1249850"/>
            <a:ext cx="696457" cy="781545"/>
            <a:chOff x="7200936" y="4451364"/>
            <a:chExt cx="1592262" cy="1789053"/>
          </a:xfrm>
        </p:grpSpPr>
        <p:pic>
          <p:nvPicPr>
            <p:cNvPr id="5" name="Grafik 4" descr="Paragraphen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200936" y="4451364"/>
              <a:ext cx="752463" cy="14969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Grafik 5" descr="Paragraphen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040735" y="4743468"/>
              <a:ext cx="752463" cy="149694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506" y="335472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2"/>
          <p:cNvSpPr txBox="1">
            <a:spLocks/>
          </p:cNvSpPr>
          <p:nvPr/>
        </p:nvSpPr>
        <p:spPr bwMode="auto">
          <a:xfrm>
            <a:off x="7118350" y="6469063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10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8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08" y="1552352"/>
            <a:ext cx="2472471" cy="245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20100" y="1333948"/>
            <a:ext cx="9154048" cy="53080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de-DE" altLang="de-DE" sz="2800" b="1" dirty="0" smtClean="0"/>
              <a:t>                 Vielen Dank für Ihre Aufmerksamkeit!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28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de-DE" altLang="de-DE" sz="2800" b="1" dirty="0" smtClean="0"/>
              <a:t>                                          Fragen?</a:t>
            </a:r>
          </a:p>
          <a:p>
            <a:pPr algn="ctr" eaLnBrk="1" hangingPunct="1">
              <a:buFont typeface="Wingdings" pitchFamily="2" charset="2"/>
              <a:buNone/>
            </a:pPr>
            <a:endParaRPr lang="de-DE" altLang="de-DE" sz="2800" b="1" dirty="0" smtClean="0"/>
          </a:p>
          <a:p>
            <a:pPr marL="0" indent="0">
              <a:buNone/>
            </a:pPr>
            <a:endParaRPr lang="de-DE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Kontakt: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de-D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-------------------------------------------------------------------−−−−−−−−−−−−−−−−−−−−−−−−−−−−−−−−−</a:t>
            </a:r>
            <a:endParaRPr lang="de-D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Andreas Brennecke      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Anja Schmid            Birgit Schmahlenberg     Sebastian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Zimmermann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Datenschutzbeauftragter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Datenschutzbeauftragte Datenschutzbeauftragte   Datenschutzbeauftragter </a:t>
            </a:r>
          </a:p>
          <a:p>
            <a:pPr marL="0" indent="0">
              <a:buNone/>
            </a:pP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Universität Paderborn   Universität Bielefeld  Fachhochschule Bielefeld Universität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Siegen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Warburger Str.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      Universitätsstraße 25 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Interaktion 1            Adolf-Reichwein-Straße 2a</a:t>
            </a:r>
          </a:p>
          <a:p>
            <a:pPr marL="0" indent="0">
              <a:buNone/>
            </a:pP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33098 Paderborn         33615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Bielefeld   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33619 Bielefeld          57076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Siegen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Tel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.: 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05251 60-2400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0521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106-5225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0521 106-7743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0271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740-5147 </a:t>
            </a:r>
            <a:endParaRPr lang="de-DE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Fax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 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05251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60-4206   0521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106-6439 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E-Mail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brennecke@      anja.schmid@           birgit.schmahlenberg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@   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sebastian.zimmermann@</a:t>
            </a:r>
            <a:b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upb.de          uni-bielefeld.de       </a:t>
            </a: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fh-bielefeld.de          zv.uni-siegen.de</a:t>
            </a:r>
          </a:p>
          <a:p>
            <a:pPr marL="0" indent="0">
              <a:buNone/>
            </a:pPr>
            <a:endParaRPr lang="de-DE" altLang="de-DE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Fragezeic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22" y="2027112"/>
            <a:ext cx="1846386" cy="166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dirty="0" smtClean="0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 bwMode="auto">
          <a:xfrm>
            <a:off x="7118350" y="6469063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11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301087" cy="2404399"/>
          </a:xfrm>
        </p:spPr>
        <p:txBody>
          <a:bodyPr/>
          <a:lstStyle/>
          <a:p>
            <a:r>
              <a:rPr lang="de-DE" dirty="0" smtClean="0"/>
              <a:t>Problemstellung und resultierendes Projekt</a:t>
            </a:r>
          </a:p>
          <a:p>
            <a:r>
              <a:rPr lang="de-DE" dirty="0"/>
              <a:t>Handlungsfelder Datenschutz-Grundverordnung</a:t>
            </a:r>
            <a:endParaRPr lang="de-DE" dirty="0" smtClean="0"/>
          </a:p>
          <a:p>
            <a:r>
              <a:rPr lang="de-DE" dirty="0" smtClean="0"/>
              <a:t>Projektziele</a:t>
            </a:r>
            <a:endParaRPr lang="de-DE" dirty="0"/>
          </a:p>
          <a:p>
            <a:r>
              <a:rPr lang="de-DE" dirty="0" smtClean="0"/>
              <a:t>Projektplan</a:t>
            </a:r>
            <a:r>
              <a:rPr lang="de-DE" dirty="0"/>
              <a:t>, Projektkosten</a:t>
            </a:r>
          </a:p>
          <a:p>
            <a:r>
              <a:rPr lang="de-DE" dirty="0" smtClean="0"/>
              <a:t>Fragen </a:t>
            </a:r>
            <a:r>
              <a:rPr lang="de-DE" dirty="0"/>
              <a:t>und Diskussion </a:t>
            </a:r>
          </a:p>
          <a:p>
            <a:endParaRPr lang="de-DE" dirty="0" smtClean="0"/>
          </a:p>
        </p:txBody>
      </p:sp>
      <p:pic>
        <p:nvPicPr>
          <p:cNvPr id="1029" name="Picture 5" descr="C:\Users\anbr\AppData\Local\Microsoft\Windows\Temporary Internet Files\Content.IE5\MS5VCBFS\7371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1" b="-15161"/>
          <a:stretch/>
        </p:blipFill>
        <p:spPr bwMode="auto">
          <a:xfrm>
            <a:off x="0" y="3819974"/>
            <a:ext cx="9144000" cy="397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63947" y="4229678"/>
            <a:ext cx="2239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/>
              <a:t>     für die</a:t>
            </a:r>
            <a:br>
              <a:rPr lang="de-DE" dirty="0" smtClean="0"/>
            </a:br>
            <a:r>
              <a:rPr lang="de-DE" dirty="0" smtClean="0"/>
              <a:t>Datenschutz-</a:t>
            </a:r>
            <a:br>
              <a:rPr lang="de-DE" dirty="0" smtClean="0"/>
            </a:br>
            <a:r>
              <a:rPr lang="de-DE" dirty="0" smtClean="0"/>
              <a:t>Grundverordnung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 rot="20602406">
            <a:off x="605654" y="4154520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</a:rPr>
              <a:t>FIT</a:t>
            </a:r>
            <a:endParaRPr lang="de-D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9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Worum geht es?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46215" y="1398901"/>
            <a:ext cx="327929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200" b="1" dirty="0" smtClean="0">
                <a:solidFill>
                  <a:srgbClr val="00254F"/>
                </a:solidFill>
              </a:rPr>
              <a:t>Neues Datenschutzrecht</a:t>
            </a:r>
          </a:p>
          <a:p>
            <a:pPr algn="l"/>
            <a:r>
              <a:rPr lang="de-DE" sz="2200" dirty="0" smtClean="0">
                <a:solidFill>
                  <a:srgbClr val="00254F"/>
                </a:solidFill>
              </a:rPr>
              <a:t>  EU-DSGVO </a:t>
            </a:r>
            <a:r>
              <a:rPr lang="de-DE" sz="2200" dirty="0">
                <a:solidFill>
                  <a:srgbClr val="00254F"/>
                </a:solidFill>
              </a:rPr>
              <a:t>(ab 25.5.18)</a:t>
            </a:r>
          </a:p>
          <a:p>
            <a:pPr algn="l"/>
            <a:r>
              <a:rPr lang="de-DE" sz="2200" dirty="0" smtClean="0">
                <a:solidFill>
                  <a:srgbClr val="00254F"/>
                </a:solidFill>
              </a:rPr>
              <a:t>  DSG-NRW-neu </a:t>
            </a:r>
            <a:r>
              <a:rPr lang="de-DE" sz="2200" dirty="0">
                <a:solidFill>
                  <a:srgbClr val="00254F"/>
                </a:solidFill>
              </a:rPr>
              <a:t>(bald</a:t>
            </a:r>
            <a:r>
              <a:rPr lang="de-DE" sz="2200" dirty="0" smtClean="0">
                <a:solidFill>
                  <a:srgbClr val="00254F"/>
                </a:solidFill>
              </a:rPr>
              <a:t>)</a:t>
            </a:r>
            <a:r>
              <a:rPr lang="de-DE" sz="2200" dirty="0">
                <a:solidFill>
                  <a:srgbClr val="00254F"/>
                </a:solidFill>
              </a:rPr>
              <a:t> </a:t>
            </a:r>
            <a:endParaRPr lang="de-DE" sz="2200" dirty="0" smtClean="0">
              <a:solidFill>
                <a:srgbClr val="00254F"/>
              </a:solidFill>
            </a:endParaRPr>
          </a:p>
          <a:p>
            <a:pPr algn="l"/>
            <a:r>
              <a:rPr lang="de-DE" sz="2200" dirty="0" smtClean="0">
                <a:solidFill>
                  <a:srgbClr val="00254F"/>
                </a:solidFill>
              </a:rPr>
              <a:t>  TMG </a:t>
            </a:r>
            <a:r>
              <a:rPr lang="de-DE" sz="2200" dirty="0" smtClean="0">
                <a:solidFill>
                  <a:srgbClr val="00254F"/>
                </a:solidFill>
                <a:sym typeface="Wingdings"/>
              </a:rPr>
              <a:t> </a:t>
            </a:r>
            <a:r>
              <a:rPr lang="de-DE" sz="2200" dirty="0" smtClean="0">
                <a:solidFill>
                  <a:srgbClr val="00254F"/>
                </a:solidFill>
              </a:rPr>
              <a:t>ePrivacyVO (2019?)</a:t>
            </a:r>
          </a:p>
          <a:p>
            <a:pPr algn="l"/>
            <a:r>
              <a:rPr lang="de-DE" sz="2200" dirty="0" smtClean="0">
                <a:solidFill>
                  <a:srgbClr val="00254F"/>
                </a:solidFill>
              </a:rPr>
              <a:t>  …</a:t>
            </a:r>
            <a:endParaRPr lang="de-DE" sz="2200" dirty="0">
              <a:solidFill>
                <a:srgbClr val="00254F"/>
              </a:solidFill>
            </a:endParaRPr>
          </a:p>
        </p:txBody>
      </p:sp>
      <p:grpSp>
        <p:nvGrpSpPr>
          <p:cNvPr id="5" name="Gruppieren 4"/>
          <p:cNvGrpSpPr>
            <a:grpSpLocks/>
          </p:cNvGrpSpPr>
          <p:nvPr/>
        </p:nvGrpSpPr>
        <p:grpSpPr bwMode="auto">
          <a:xfrm>
            <a:off x="259463" y="1911986"/>
            <a:ext cx="588400" cy="660286"/>
            <a:chOff x="7200936" y="4451364"/>
            <a:chExt cx="1592262" cy="1789053"/>
          </a:xfrm>
        </p:grpSpPr>
        <p:pic>
          <p:nvPicPr>
            <p:cNvPr id="6" name="Grafik 5" descr="Paragraphen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200936" y="4451364"/>
              <a:ext cx="752463" cy="14969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Grafik 6" descr="Paragraphen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040735" y="4743468"/>
              <a:ext cx="752463" cy="149694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Textfeld 8"/>
          <p:cNvSpPr txBox="1"/>
          <p:nvPr/>
        </p:nvSpPr>
        <p:spPr>
          <a:xfrm>
            <a:off x="739801" y="5241385"/>
            <a:ext cx="6911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254F"/>
                </a:solidFill>
              </a:rPr>
              <a:t>Unterstützung durch Projekt zur Umsetzung der </a:t>
            </a:r>
            <a:br>
              <a:rPr lang="de-DE" b="1" dirty="0" smtClean="0">
                <a:solidFill>
                  <a:srgbClr val="00254F"/>
                </a:solidFill>
              </a:rPr>
            </a:br>
            <a:r>
              <a:rPr lang="de-DE" b="1" dirty="0" smtClean="0">
                <a:solidFill>
                  <a:srgbClr val="00254F"/>
                </a:solidFill>
              </a:rPr>
              <a:t>datenschutzrechtlichen Anforderungen an Hochschulen</a:t>
            </a:r>
            <a:endParaRPr lang="de-DE" b="1" dirty="0">
              <a:solidFill>
                <a:srgbClr val="00254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929727" y="6003891"/>
            <a:ext cx="2531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rgbClr val="00254F"/>
                </a:solidFill>
              </a:rPr>
              <a:t>2 Phasen (2017, 2018)</a:t>
            </a:r>
            <a:endParaRPr lang="de-DE" sz="2200" dirty="0">
              <a:solidFill>
                <a:srgbClr val="00254F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986844" y="1959577"/>
            <a:ext cx="3352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200" b="1" dirty="0" smtClean="0">
                <a:solidFill>
                  <a:srgbClr val="00254F"/>
                </a:solidFill>
              </a:rPr>
              <a:t>Rechenschaftspflicht</a:t>
            </a:r>
            <a:r>
              <a:rPr lang="de-DE" sz="2200" dirty="0" smtClean="0">
                <a:solidFill>
                  <a:srgbClr val="00254F"/>
                </a:solidFill>
              </a:rPr>
              <a:t>,</a:t>
            </a:r>
            <a:br>
              <a:rPr lang="de-DE" sz="2200" dirty="0" smtClean="0">
                <a:solidFill>
                  <a:srgbClr val="00254F"/>
                </a:solidFill>
              </a:rPr>
            </a:br>
            <a:r>
              <a:rPr lang="de-DE" sz="2200" dirty="0" smtClean="0">
                <a:solidFill>
                  <a:srgbClr val="00254F"/>
                </a:solidFill>
              </a:rPr>
              <a:t>Pflicht Nachweise zu erbringen</a:t>
            </a:r>
            <a:endParaRPr lang="de-DE" sz="2200" dirty="0">
              <a:solidFill>
                <a:srgbClr val="00254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074119" y="3399827"/>
            <a:ext cx="18646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200" b="1" dirty="0" smtClean="0">
                <a:solidFill>
                  <a:srgbClr val="00254F"/>
                </a:solidFill>
              </a:rPr>
              <a:t>Datenschutz-</a:t>
            </a:r>
            <a:br>
              <a:rPr lang="de-DE" sz="2200" b="1" dirty="0" smtClean="0">
                <a:solidFill>
                  <a:srgbClr val="00254F"/>
                </a:solidFill>
              </a:rPr>
            </a:br>
            <a:r>
              <a:rPr lang="de-DE" sz="2200" b="1" dirty="0" smtClean="0">
                <a:solidFill>
                  <a:srgbClr val="00254F"/>
                </a:solidFill>
              </a:rPr>
              <a:t>management-</a:t>
            </a:r>
            <a:br>
              <a:rPr lang="de-DE" sz="2200" b="1" dirty="0" smtClean="0">
                <a:solidFill>
                  <a:srgbClr val="00254F"/>
                </a:solidFill>
              </a:rPr>
            </a:br>
            <a:r>
              <a:rPr lang="de-DE" sz="2200" b="1" dirty="0" smtClean="0">
                <a:solidFill>
                  <a:srgbClr val="00254F"/>
                </a:solidFill>
              </a:rPr>
              <a:t>system (DSMS)</a:t>
            </a:r>
            <a:endParaRPr lang="de-DE" sz="2200" b="1" dirty="0">
              <a:solidFill>
                <a:srgbClr val="00254F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171942" y="3230550"/>
            <a:ext cx="16979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200" dirty="0" smtClean="0">
                <a:solidFill>
                  <a:srgbClr val="00254F"/>
                </a:solidFill>
              </a:rPr>
              <a:t>Informations-</a:t>
            </a:r>
            <a:br>
              <a:rPr lang="de-DE" sz="2200" dirty="0" smtClean="0">
                <a:solidFill>
                  <a:srgbClr val="00254F"/>
                </a:solidFill>
              </a:rPr>
            </a:br>
            <a:r>
              <a:rPr lang="de-DE" sz="2200" dirty="0" smtClean="0">
                <a:solidFill>
                  <a:srgbClr val="00254F"/>
                </a:solidFill>
              </a:rPr>
              <a:t>sicherheits-</a:t>
            </a:r>
            <a:br>
              <a:rPr lang="de-DE" sz="2200" dirty="0" smtClean="0">
                <a:solidFill>
                  <a:srgbClr val="00254F"/>
                </a:solidFill>
              </a:rPr>
            </a:br>
            <a:r>
              <a:rPr lang="de-DE" sz="2200" dirty="0" smtClean="0">
                <a:solidFill>
                  <a:srgbClr val="00254F"/>
                </a:solidFill>
              </a:rPr>
              <a:t>management-</a:t>
            </a:r>
            <a:br>
              <a:rPr lang="de-DE" sz="2200" dirty="0" smtClean="0">
                <a:solidFill>
                  <a:srgbClr val="00254F"/>
                </a:solidFill>
              </a:rPr>
            </a:br>
            <a:r>
              <a:rPr lang="de-DE" sz="2200" dirty="0" smtClean="0">
                <a:solidFill>
                  <a:srgbClr val="00254F"/>
                </a:solidFill>
              </a:rPr>
              <a:t>system (ISMS)</a:t>
            </a:r>
            <a:endParaRPr lang="de-DE" sz="2200" dirty="0">
              <a:solidFill>
                <a:srgbClr val="00254F"/>
              </a:solidFill>
            </a:endParaRPr>
          </a:p>
        </p:txBody>
      </p:sp>
      <p:sp>
        <p:nvSpPr>
          <p:cNvPr id="15" name="Pfeil nach links und rechts 14"/>
          <p:cNvSpPr/>
          <p:nvPr/>
        </p:nvSpPr>
        <p:spPr bwMode="auto">
          <a:xfrm>
            <a:off x="6125536" y="3772955"/>
            <a:ext cx="783772" cy="361741"/>
          </a:xfrm>
          <a:prstGeom prst="leftRightArrow">
            <a:avLst/>
          </a:prstGeom>
          <a:solidFill>
            <a:srgbClr val="A5A5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Pfeil nach rechts 15"/>
          <p:cNvSpPr/>
          <p:nvPr/>
        </p:nvSpPr>
        <p:spPr bwMode="auto">
          <a:xfrm rot="576707">
            <a:off x="3851139" y="1886210"/>
            <a:ext cx="1092128" cy="361740"/>
          </a:xfrm>
          <a:prstGeom prst="rightArrow">
            <a:avLst/>
          </a:prstGeom>
          <a:solidFill>
            <a:srgbClr val="A5A5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Pfeil nach rechts 16"/>
          <p:cNvSpPr/>
          <p:nvPr/>
        </p:nvSpPr>
        <p:spPr bwMode="auto">
          <a:xfrm rot="6681478">
            <a:off x="4754616" y="2920400"/>
            <a:ext cx="722268" cy="361740"/>
          </a:xfrm>
          <a:prstGeom prst="rightArrow">
            <a:avLst/>
          </a:prstGeom>
          <a:solidFill>
            <a:srgbClr val="A5A5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Pfeil nach rechts 17"/>
          <p:cNvSpPr/>
          <p:nvPr/>
        </p:nvSpPr>
        <p:spPr bwMode="auto">
          <a:xfrm rot="4277844">
            <a:off x="1650263" y="3897990"/>
            <a:ext cx="2230613" cy="361740"/>
          </a:xfrm>
          <a:prstGeom prst="rightArrow">
            <a:avLst/>
          </a:prstGeom>
          <a:solidFill>
            <a:srgbClr val="A5A5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232624" y="1615961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254F"/>
                </a:solidFill>
              </a:rPr>
              <a:t>enthält insb.</a:t>
            </a:r>
            <a:endParaRPr lang="de-DE" sz="2000" dirty="0">
              <a:solidFill>
                <a:srgbClr val="00254F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235991" y="2870629"/>
            <a:ext cx="979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254F"/>
                </a:solidFill>
              </a:rPr>
              <a:t>erfordert</a:t>
            </a:r>
            <a:endParaRPr lang="de-DE" sz="2000" dirty="0">
              <a:solidFill>
                <a:srgbClr val="00254F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840794" y="4160021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254F"/>
                </a:solidFill>
              </a:rPr>
              <a:t>Abstimmung</a:t>
            </a:r>
            <a:endParaRPr lang="de-DE" sz="2000" dirty="0">
              <a:solidFill>
                <a:srgbClr val="00254F"/>
              </a:solidFill>
            </a:endParaRPr>
          </a:p>
        </p:txBody>
      </p:sp>
      <p:sp>
        <p:nvSpPr>
          <p:cNvPr id="22" name="Pfeil nach rechts 21"/>
          <p:cNvSpPr/>
          <p:nvPr/>
        </p:nvSpPr>
        <p:spPr bwMode="auto">
          <a:xfrm rot="6681478">
            <a:off x="4113755" y="4665781"/>
            <a:ext cx="602901" cy="361740"/>
          </a:xfrm>
          <a:prstGeom prst="rightArrow">
            <a:avLst/>
          </a:prstGeom>
          <a:solidFill>
            <a:srgbClr val="A5A5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532897" y="4630766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254F"/>
                </a:solidFill>
              </a:rPr>
              <a:t>Aufbau</a:t>
            </a:r>
            <a:endParaRPr lang="de-DE" sz="2000" dirty="0">
              <a:solidFill>
                <a:srgbClr val="00254F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444443" y="3819807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254F"/>
                </a:solidFill>
              </a:rPr>
              <a:t>Umsetzung </a:t>
            </a:r>
            <a:endParaRPr lang="de-DE" sz="2000" dirty="0">
              <a:solidFill>
                <a:srgbClr val="00254F"/>
              </a:solidFill>
            </a:endParaRPr>
          </a:p>
        </p:txBody>
      </p:sp>
      <p:sp>
        <p:nvSpPr>
          <p:cNvPr id="25" name="Foliennummernplatzhalter 2"/>
          <p:cNvSpPr txBox="1">
            <a:spLocks/>
          </p:cNvSpPr>
          <p:nvPr/>
        </p:nvSpPr>
        <p:spPr bwMode="auto">
          <a:xfrm>
            <a:off x="7118350" y="6469063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3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8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Problemstellung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471072" cy="5202237"/>
          </a:xfrm>
        </p:spPr>
        <p:txBody>
          <a:bodyPr/>
          <a:lstStyle/>
          <a:p>
            <a:r>
              <a:rPr lang="de-DE" dirty="0" smtClean="0"/>
              <a:t>In 10 Tagen tritt die EU-Datenschutzgrundverordnung (EU-DSGVO) </a:t>
            </a:r>
            <a:br>
              <a:rPr lang="de-DE" dirty="0" smtClean="0"/>
            </a:br>
            <a:r>
              <a:rPr lang="de-DE" dirty="0" smtClean="0"/>
              <a:t>in Kraft. Dann läuft die 2-jährige Übergangsfrist zur Umsetzung ab.</a:t>
            </a:r>
          </a:p>
          <a:p>
            <a:r>
              <a:rPr lang="de-DE" dirty="0" smtClean="0"/>
              <a:t>Dennoch gibt es viele offene Punkte:</a:t>
            </a:r>
          </a:p>
          <a:p>
            <a:pPr lvl="1">
              <a:spcBef>
                <a:spcPts val="400"/>
              </a:spcBef>
            </a:pPr>
            <a:r>
              <a:rPr lang="de-DE" dirty="0" smtClean="0"/>
              <a:t>NRW-Regelung im Rahmen der „Öffnungsklauseln“ (NRWDSAnpUG-EU, </a:t>
            </a:r>
            <a:br>
              <a:rPr lang="de-DE" dirty="0" smtClean="0"/>
            </a:br>
            <a:r>
              <a:rPr lang="de-DE" dirty="0" smtClean="0"/>
              <a:t>2</a:t>
            </a:r>
            <a:r>
              <a:rPr lang="de-DE" dirty="0"/>
              <a:t>. Lesung </a:t>
            </a:r>
            <a:r>
              <a:rPr lang="de-DE" dirty="0" smtClean="0"/>
              <a:t>im Landtag am 16.05.2018, </a:t>
            </a:r>
            <a:r>
              <a:rPr lang="de-DE" dirty="0"/>
              <a:t>TOP 10, 17:25)</a:t>
            </a:r>
            <a:endParaRPr lang="de-DE" dirty="0" smtClean="0"/>
          </a:p>
          <a:p>
            <a:pPr lvl="1">
              <a:spcBef>
                <a:spcPts val="400"/>
              </a:spcBef>
            </a:pPr>
            <a:r>
              <a:rPr lang="de-DE" dirty="0" smtClean="0"/>
              <a:t>Vorgaben (White </a:t>
            </a:r>
            <a:r>
              <a:rPr lang="de-DE" dirty="0"/>
              <a:t>List, Black </a:t>
            </a:r>
            <a:r>
              <a:rPr lang="de-DE" dirty="0" smtClean="0"/>
              <a:t>List) der AB für Datenschutzfolgenabschätzungen</a:t>
            </a:r>
          </a:p>
          <a:p>
            <a:pPr lvl="1">
              <a:spcBef>
                <a:spcPts val="400"/>
              </a:spcBef>
            </a:pPr>
            <a:r>
              <a:rPr lang="de-DE" dirty="0" smtClean="0"/>
              <a:t>Konkurrierende Vorgehen bei Datenschutzfolgenabschätzungen (SDM, CNIL)</a:t>
            </a:r>
          </a:p>
          <a:p>
            <a:pPr lvl="1">
              <a:spcBef>
                <a:spcPts val="400"/>
              </a:spcBef>
            </a:pPr>
            <a:r>
              <a:rPr lang="de-DE" dirty="0" smtClean="0"/>
              <a:t>Noch nicht veröffentlichter Maßnahmenkatalog des Standarddatenschutzmodells</a:t>
            </a:r>
          </a:p>
          <a:p>
            <a:pPr lvl="1">
              <a:spcBef>
                <a:spcPts val="400"/>
              </a:spcBef>
            </a:pPr>
            <a:r>
              <a:rPr lang="de-DE" dirty="0" smtClean="0"/>
              <a:t>Webformulare für Meldungen an Aufsichtsbehörden</a:t>
            </a:r>
          </a:p>
          <a:p>
            <a:pPr>
              <a:spcBef>
                <a:spcPts val="400"/>
              </a:spcBef>
            </a:pPr>
            <a:r>
              <a:rPr lang="de-DE" dirty="0" smtClean="0"/>
              <a:t>Und viele Fragen die die praktische Umsetzung betreffen:</a:t>
            </a:r>
          </a:p>
          <a:p>
            <a:pPr lvl="1">
              <a:spcBef>
                <a:spcPts val="400"/>
              </a:spcBef>
            </a:pPr>
            <a:r>
              <a:rPr lang="de-DE" dirty="0" smtClean="0"/>
              <a:t>Welche Vorlagen sind für Hochschulen besonders geeignet?</a:t>
            </a:r>
          </a:p>
          <a:p>
            <a:pPr lvl="1">
              <a:spcBef>
                <a:spcPts val="400"/>
              </a:spcBef>
            </a:pPr>
            <a:r>
              <a:rPr lang="de-DE" dirty="0" smtClean="0"/>
              <a:t>Wie setzt man die Rechenschaftspflicht konkret um?</a:t>
            </a:r>
          </a:p>
          <a:p>
            <a:pPr lvl="1">
              <a:spcBef>
                <a:spcPts val="400"/>
              </a:spcBef>
            </a:pPr>
            <a:r>
              <a:rPr lang="de-DE" dirty="0" smtClean="0"/>
              <a:t>Was lässt sich durch vorgefertigte Checklisten unterstützen?</a:t>
            </a:r>
          </a:p>
          <a:p>
            <a:pPr lvl="1">
              <a:spcBef>
                <a:spcPts val="400"/>
              </a:spcBef>
            </a:pPr>
            <a:r>
              <a:rPr lang="de-DE" dirty="0" smtClean="0"/>
              <a:t>Wo gibt es gute Beispiele aus dem Hochschulbereich?</a:t>
            </a:r>
          </a:p>
          <a:p>
            <a:pPr lvl="1"/>
            <a:endParaRPr lang="de-DE" dirty="0"/>
          </a:p>
        </p:txBody>
      </p:sp>
      <p:sp>
        <p:nvSpPr>
          <p:cNvPr id="4" name="Foliennummernplatzhalter 2"/>
          <p:cNvSpPr txBox="1">
            <a:spLocks/>
          </p:cNvSpPr>
          <p:nvPr/>
        </p:nvSpPr>
        <p:spPr bwMode="auto">
          <a:xfrm>
            <a:off x="7118350" y="6469063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4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Projekt zur Umsetzung der EU-DSGVO und Aufbau von DSMS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52486" y="1668037"/>
            <a:ext cx="4043313" cy="1004826"/>
          </a:xfrm>
        </p:spPr>
        <p:txBody>
          <a:bodyPr/>
          <a:lstStyle/>
          <a:p>
            <a:r>
              <a:rPr lang="de-DE" dirty="0" smtClean="0"/>
              <a:t>Universität Paderborn</a:t>
            </a:r>
            <a:endParaRPr lang="de-DE" dirty="0"/>
          </a:p>
          <a:p>
            <a:r>
              <a:rPr lang="de-DE" dirty="0" smtClean="0"/>
              <a:t>Universität </a:t>
            </a:r>
            <a:r>
              <a:rPr lang="de-DE" dirty="0"/>
              <a:t>Bielefeld </a:t>
            </a:r>
            <a:endParaRPr lang="de-DE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3868615" y="1668036"/>
            <a:ext cx="4894385" cy="994777"/>
          </a:xfrm>
        </p:spPr>
        <p:txBody>
          <a:bodyPr/>
          <a:lstStyle/>
          <a:p>
            <a:r>
              <a:rPr lang="de-DE" dirty="0"/>
              <a:t>Fachhochschule Bielefeld </a:t>
            </a:r>
          </a:p>
          <a:p>
            <a:r>
              <a:rPr lang="de-DE" dirty="0" smtClean="0"/>
              <a:t>Universität Siegen (neu in Phase II)</a:t>
            </a:r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52486" y="1205803"/>
            <a:ext cx="6367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/>
              <a:t>Kooperationsprojekt</a:t>
            </a:r>
            <a:r>
              <a:rPr lang="de-DE" dirty="0"/>
              <a:t> von </a:t>
            </a:r>
            <a:r>
              <a:rPr lang="de-DE" dirty="0" smtClean="0"/>
              <a:t>vier Hochschulen</a:t>
            </a:r>
            <a:endParaRPr lang="de-DE" dirty="0"/>
          </a:p>
        </p:txBody>
      </p:sp>
      <p:sp>
        <p:nvSpPr>
          <p:cNvPr id="9" name="Inhaltsplatzhalter 4"/>
          <p:cNvSpPr txBox="1">
            <a:spLocks/>
          </p:cNvSpPr>
          <p:nvPr/>
        </p:nvSpPr>
        <p:spPr bwMode="auto">
          <a:xfrm>
            <a:off x="461913" y="2632669"/>
            <a:ext cx="8586394" cy="408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3"/>
              </a:buBlip>
              <a:defRPr sz="24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4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3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3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3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8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8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8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8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/>
              <a:t>Zwei </a:t>
            </a:r>
            <a:r>
              <a:rPr lang="de-DE" b="1" dirty="0"/>
              <a:t>Phasen</a:t>
            </a:r>
          </a:p>
          <a:p>
            <a:r>
              <a:rPr lang="de-DE" b="1" dirty="0" smtClean="0"/>
              <a:t>2017</a:t>
            </a:r>
            <a:r>
              <a:rPr lang="de-DE" dirty="0"/>
              <a:t>: </a:t>
            </a:r>
            <a:r>
              <a:rPr lang="de-DE" dirty="0" smtClean="0"/>
              <a:t>Verantwortlichkeiten und  </a:t>
            </a:r>
            <a:r>
              <a:rPr lang="de-DE" dirty="0"/>
              <a:t>Prozesse</a:t>
            </a:r>
          </a:p>
          <a:p>
            <a:pPr lvl="1"/>
            <a:r>
              <a:rPr lang="de-DE" dirty="0"/>
              <a:t>Konzeption d</a:t>
            </a:r>
            <a:r>
              <a:rPr lang="de-DE" dirty="0" smtClean="0"/>
              <a:t>es DSMS</a:t>
            </a:r>
            <a:endParaRPr lang="de-DE" dirty="0"/>
          </a:p>
          <a:p>
            <a:pPr lvl="1"/>
            <a:r>
              <a:rPr lang="de-DE" dirty="0" smtClean="0"/>
              <a:t>Datenschutzleitlinie</a:t>
            </a:r>
            <a:r>
              <a:rPr lang="de-DE" dirty="0"/>
              <a:t>, </a:t>
            </a:r>
            <a:r>
              <a:rPr lang="de-DE" dirty="0" smtClean="0"/>
              <a:t>Datenschutzkonzept </a:t>
            </a:r>
            <a:endParaRPr lang="de-DE" dirty="0"/>
          </a:p>
          <a:p>
            <a:pPr lvl="1"/>
            <a:r>
              <a:rPr lang="de-DE" dirty="0" smtClean="0"/>
              <a:t>Dokumentationssystem</a:t>
            </a:r>
            <a:endParaRPr lang="de-DE" kern="0" dirty="0" smtClean="0"/>
          </a:p>
          <a:p>
            <a:r>
              <a:rPr lang="de-DE" b="1" kern="0" dirty="0" smtClean="0"/>
              <a:t>2018</a:t>
            </a:r>
            <a:r>
              <a:rPr lang="de-DE" kern="0" dirty="0" smtClean="0"/>
              <a:t>: </a:t>
            </a:r>
            <a:r>
              <a:rPr lang="de-DE" dirty="0" smtClean="0"/>
              <a:t>Handreichungen </a:t>
            </a:r>
            <a:r>
              <a:rPr lang="de-DE" dirty="0"/>
              <a:t>und praktische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Umsetzung</a:t>
            </a:r>
          </a:p>
          <a:p>
            <a:pPr lvl="1"/>
            <a:r>
              <a:rPr lang="de-DE" kern="0" dirty="0" smtClean="0"/>
              <a:t>Vorlagen, Anleitungen, Formulare,</a:t>
            </a:r>
            <a:br>
              <a:rPr lang="de-DE" kern="0" dirty="0" smtClean="0"/>
            </a:br>
            <a:r>
              <a:rPr lang="de-DE" kern="0" dirty="0" smtClean="0"/>
              <a:t>Musterverträge, Checklisten, …</a:t>
            </a:r>
          </a:p>
          <a:p>
            <a:pPr marL="0" indent="0">
              <a:buFontTx/>
              <a:buNone/>
            </a:pPr>
            <a:r>
              <a:rPr lang="de-DE" i="1" kern="0" dirty="0" smtClean="0"/>
              <a:t>Unterstützung erforderlich</a:t>
            </a:r>
            <a:r>
              <a:rPr lang="de-DE" kern="0" dirty="0" smtClean="0"/>
              <a:t>: Personal, Externe Beratung, Workshops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82" y="2753247"/>
            <a:ext cx="4078318" cy="332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liennummernplatzhalter 2"/>
          <p:cNvSpPr txBox="1">
            <a:spLocks/>
          </p:cNvSpPr>
          <p:nvPr/>
        </p:nvSpPr>
        <p:spPr bwMode="auto">
          <a:xfrm>
            <a:off x="7118350" y="6469063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5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Handlungsfelder </a:t>
            </a:r>
            <a:r>
              <a:rPr lang="de-DE" dirty="0" smtClean="0"/>
              <a:t>der Datenschutz-Grundverordnung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5998866"/>
            <a:ext cx="8301087" cy="538459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In den Feldern besteht (noch) unterschiedlicher Handlungsbedarf!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118350" y="6394450"/>
            <a:ext cx="2025650" cy="3921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4074312598"/>
              </p:ext>
            </p:extLst>
          </p:nvPr>
        </p:nvGraphicFramePr>
        <p:xfrm>
          <a:off x="234860" y="1265316"/>
          <a:ext cx="8652681" cy="457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hteck 5"/>
          <p:cNvSpPr/>
          <p:nvPr/>
        </p:nvSpPr>
        <p:spPr>
          <a:xfrm>
            <a:off x="2478607" y="2057633"/>
            <a:ext cx="6174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solidFill>
                  <a:srgbClr val="00B050"/>
                </a:solidFill>
                <a:sym typeface="Wingdings"/>
              </a:rPr>
              <a:t></a:t>
            </a:r>
            <a:endParaRPr lang="de-DE" sz="4000" b="1" dirty="0">
              <a:solidFill>
                <a:srgbClr val="00B05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206166" y="5276113"/>
            <a:ext cx="617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  <a:sym typeface="Wingdings"/>
              </a:rPr>
              <a:t></a:t>
            </a:r>
            <a:endParaRPr lang="de-DE" sz="4000" b="1" dirty="0">
              <a:solidFill>
                <a:srgbClr val="FF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206166" y="3629857"/>
            <a:ext cx="617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  <a:sym typeface="Wingdings"/>
              </a:rPr>
              <a:t></a:t>
            </a:r>
            <a:endParaRPr lang="de-DE" sz="40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206166" y="2057633"/>
            <a:ext cx="617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  <a:sym typeface="Wingdings"/>
              </a:rPr>
              <a:t></a:t>
            </a:r>
            <a:endParaRPr lang="de-DE" sz="4000" b="1" dirty="0">
              <a:solidFill>
                <a:srgbClr val="FF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322289" y="2057633"/>
            <a:ext cx="617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solidFill>
                  <a:srgbClr val="FFC000"/>
                </a:solidFill>
                <a:sym typeface="Wingdings"/>
              </a:rPr>
              <a:t></a:t>
            </a:r>
            <a:endParaRPr lang="de-DE" sz="4000" b="1" dirty="0">
              <a:solidFill>
                <a:srgbClr val="FFC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478607" y="3629857"/>
            <a:ext cx="617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  <a:sym typeface="Wingdings"/>
              </a:rPr>
              <a:t></a:t>
            </a:r>
            <a:endParaRPr lang="de-DE" sz="4000" b="1" dirty="0">
              <a:solidFill>
                <a:srgbClr val="FF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478607" y="2794880"/>
            <a:ext cx="617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solidFill>
                  <a:srgbClr val="FFC000"/>
                </a:solidFill>
                <a:sym typeface="Wingdings"/>
              </a:rPr>
              <a:t></a:t>
            </a:r>
            <a:endParaRPr lang="de-DE" sz="4000" b="1" dirty="0">
              <a:solidFill>
                <a:srgbClr val="FFC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478607" y="5157911"/>
            <a:ext cx="617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solidFill>
                  <a:srgbClr val="FFC000"/>
                </a:solidFill>
                <a:sym typeface="Wingdings"/>
              </a:rPr>
              <a:t></a:t>
            </a:r>
            <a:endParaRPr lang="de-DE" sz="4000" b="1" dirty="0">
              <a:solidFill>
                <a:srgbClr val="FFC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478607" y="4671875"/>
            <a:ext cx="6174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solidFill>
                  <a:srgbClr val="00B050"/>
                </a:solidFill>
                <a:sym typeface="Wingdings"/>
              </a:rPr>
              <a:t></a:t>
            </a:r>
            <a:endParaRPr lang="de-DE" sz="4000" b="1" dirty="0">
              <a:solidFill>
                <a:srgbClr val="00B05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322289" y="3629857"/>
            <a:ext cx="617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dirty="0">
                <a:solidFill>
                  <a:srgbClr val="FFC000"/>
                </a:solidFill>
                <a:sym typeface="Wingdings"/>
              </a:rPr>
              <a:t></a:t>
            </a:r>
            <a:endParaRPr lang="de-DE" sz="4000" b="1" dirty="0">
              <a:solidFill>
                <a:srgbClr val="FFC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282643" y="5177693"/>
            <a:ext cx="668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DE" sz="4800" b="1" dirty="0">
                <a:solidFill>
                  <a:srgbClr val="00B050"/>
                </a:solidFill>
                <a:sym typeface="Wingdings"/>
              </a:rPr>
              <a:t></a:t>
            </a:r>
            <a:endParaRPr lang="de-DE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Projektziele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Behandlung der offenen Punkte aus den Handlungsfeldern</a:t>
            </a:r>
          </a:p>
          <a:p>
            <a:pPr lvl="1"/>
            <a:r>
              <a:rPr lang="de-DE" dirty="0"/>
              <a:t>Konkretisierung der Prozesse (Auskunftsersuchen, Meldung von Datenschutzverletzungen</a:t>
            </a:r>
            <a:r>
              <a:rPr lang="de-DE" dirty="0" smtClean="0"/>
              <a:t>, Datenschutzfolgenabschätzung, …) </a:t>
            </a:r>
          </a:p>
          <a:p>
            <a:pPr lvl="1"/>
            <a:r>
              <a:rPr lang="de-DE" dirty="0" smtClean="0"/>
              <a:t>Unterstützung der Verantwortlichen durch geeignete Handreichungen</a:t>
            </a:r>
          </a:p>
          <a:p>
            <a:r>
              <a:rPr lang="de-DE" dirty="0" smtClean="0"/>
              <a:t>Bearbeitung offener Fragen aus dem Workshop der DSB der NRW-Hochschulen in Hagen am 18./19.4.18</a:t>
            </a:r>
          </a:p>
          <a:p>
            <a:r>
              <a:rPr lang="de-DE" dirty="0" smtClean="0"/>
              <a:t>Konkretisierung </a:t>
            </a:r>
            <a:r>
              <a:rPr lang="de-DE" dirty="0"/>
              <a:t>des </a:t>
            </a:r>
            <a:r>
              <a:rPr lang="de-DE" dirty="0" smtClean="0"/>
              <a:t>Datenschutzkonzepts (aus Phase I)</a:t>
            </a:r>
          </a:p>
          <a:p>
            <a:r>
              <a:rPr lang="de-DE" dirty="0" smtClean="0"/>
              <a:t>Abschlussworkshop mit DSB der NRW-Hochschulen im Dezember 2018</a:t>
            </a:r>
          </a:p>
          <a:p>
            <a:r>
              <a:rPr lang="de-DE" dirty="0" smtClean="0"/>
              <a:t>Abstimmung mit dem Informationssicherheitsmanagement (ISMS), insb. hinsichtlich Risikoanalysen (DSFA, BIA) und TOMs</a:t>
            </a:r>
          </a:p>
          <a:p>
            <a:r>
              <a:rPr lang="de-DE" dirty="0" smtClean="0"/>
              <a:t>Abstimmung mit dem flankierenden Projekt zu „Sensibilisierung und Schulung“ der Universität Düsseldorf</a:t>
            </a:r>
            <a:endParaRPr lang="de-DE" dirty="0"/>
          </a:p>
        </p:txBody>
      </p:sp>
      <p:sp>
        <p:nvSpPr>
          <p:cNvPr id="4" name="Foliennummernplatzhalter 2"/>
          <p:cNvSpPr txBox="1">
            <a:spLocks/>
          </p:cNvSpPr>
          <p:nvPr/>
        </p:nvSpPr>
        <p:spPr bwMode="auto">
          <a:xfrm>
            <a:off x="7118350" y="6469063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7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7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Arbeitsplan</a:t>
            </a:r>
            <a:endParaRPr lang="de-DE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0" y="1266623"/>
            <a:ext cx="8264325" cy="53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89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Finanzierungsplan</a:t>
            </a:r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084954"/>
              </p:ext>
            </p:extLst>
          </p:nvPr>
        </p:nvGraphicFramePr>
        <p:xfrm>
          <a:off x="451413" y="1250066"/>
          <a:ext cx="8310622" cy="5418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kument" r:id="rId5" imgW="6022815" imgH="4863479" progId="Word.Document.12">
                  <p:embed/>
                </p:oleObj>
              </mc:Choice>
              <mc:Fallback>
                <p:oleObj name="Dokument" r:id="rId5" imgW="6022815" imgH="48634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13" y="1250066"/>
                        <a:ext cx="8310622" cy="5418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79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Folienmaster">
  <a:themeElements>
    <a:clrScheme name="2_Folien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Folienmaster">
      <a:majorFont>
        <a:latin typeface="Arial Narrow"/>
        <a:ea typeface="Arial Unicode MS"/>
        <a:cs typeface="Arial Unicode MS"/>
      </a:majorFont>
      <a:minorFont>
        <a:latin typeface="Arial Narrow"/>
        <a:ea typeface="Arial Unicode MS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2_Folien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BF767ADA4A3D43BB08FDE7547AEE18" ma:contentTypeVersion="0" ma:contentTypeDescription="Ein neues Dokument erstellen." ma:contentTypeScope="" ma:versionID="e7f386acd37bcad4f969b603eab9855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4B357E-F1F0-4615-9537-1614AB42A6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22ADBC-642A-459A-BF5E-26358EC08FD0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95E842E-FF40-491A-AF72-69B6538E60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358</Words>
  <Application>Microsoft Office PowerPoint</Application>
  <PresentationFormat>Bildschirmpräsentation (4:3)</PresentationFormat>
  <Paragraphs>127</Paragraphs>
  <Slides>11</Slides>
  <Notes>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2_Folienmaster</vt:lpstr>
      <vt:lpstr>Dokument</vt:lpstr>
      <vt:lpstr> Vorstellung des Projektantrags:   Umsetzung der EU-Datenschutz-Grundverordnung (EU-DSGVO):  Datenschutzmanagementsysteme Phase II –  Handreichungen und  praktische Umsetzung </vt:lpstr>
      <vt:lpstr>Agenda</vt:lpstr>
      <vt:lpstr>Worum geht es?</vt:lpstr>
      <vt:lpstr>Problemstellung</vt:lpstr>
      <vt:lpstr>Projekt zur Umsetzung der EU-DSGVO und Aufbau von DSMS</vt:lpstr>
      <vt:lpstr>Handlungsfelder der Datenschutz-Grundverordnung</vt:lpstr>
      <vt:lpstr>Projektziele</vt:lpstr>
      <vt:lpstr>Arbeitsplan</vt:lpstr>
      <vt:lpstr>Finanzierungsplan</vt:lpstr>
      <vt:lpstr>Zusammenfassung</vt:lpstr>
      <vt:lpstr>PowerPoint-Präsentation</vt:lpstr>
    </vt:vector>
  </TitlesOfParts>
  <Company>Universität Paderborn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Campus Online</dc:subject>
  <dc:creator>Gudrun Oevel</dc:creator>
  <cp:lastModifiedBy>Andreas Brennecke</cp:lastModifiedBy>
  <cp:revision>1230</cp:revision>
  <cp:lastPrinted>2018-05-15T07:47:03Z</cp:lastPrinted>
  <dcterms:created xsi:type="dcterms:W3CDTF">2007-07-03T14:21:02Z</dcterms:created>
  <dcterms:modified xsi:type="dcterms:W3CDTF">2018-05-16T09:32:35Z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0x01010099BF767ADA4A3D43BB08FDE7547AEE18</vt:lpwstr>
  </property>
</Properties>
</file>