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3" r:id="rId3"/>
    <p:sldId id="431" r:id="rId4"/>
    <p:sldId id="424" r:id="rId5"/>
    <p:sldId id="430" r:id="rId6"/>
    <p:sldId id="426" r:id="rId7"/>
    <p:sldId id="427" r:id="rId8"/>
    <p:sldId id="432" r:id="rId9"/>
    <p:sldId id="442" r:id="rId10"/>
    <p:sldId id="441" r:id="rId11"/>
    <p:sldId id="433" r:id="rId12"/>
    <p:sldId id="435" r:id="rId13"/>
    <p:sldId id="436" r:id="rId14"/>
    <p:sldId id="437" r:id="rId15"/>
    <p:sldId id="425" r:id="rId16"/>
    <p:sldId id="438" r:id="rId17"/>
    <p:sldId id="439" r:id="rId18"/>
    <p:sldId id="443" r:id="rId19"/>
    <p:sldId id="446" r:id="rId20"/>
    <p:sldId id="440" r:id="rId21"/>
    <p:sldId id="444" r:id="rId22"/>
    <p:sldId id="445" r:id="rId23"/>
    <p:sldId id="447" r:id="rId24"/>
    <p:sldId id="385" r:id="rId25"/>
    <p:sldId id="387" r:id="rId26"/>
  </p:sldIdLst>
  <p:sldSz cx="9144000" cy="6858000" type="screen4x3"/>
  <p:notesSz cx="6797675" cy="9928225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F"/>
    <a:srgbClr val="B9B9FF"/>
    <a:srgbClr val="A5A5FF"/>
    <a:srgbClr val="A5B8CB"/>
    <a:srgbClr val="002060"/>
    <a:srgbClr val="C4C4C4"/>
    <a:srgbClr val="CDCDFF"/>
    <a:srgbClr val="90A7BE"/>
    <a:srgbClr val="E32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87" autoAdjust="0"/>
    <p:restoredTop sz="92075" autoAdjust="0"/>
  </p:normalViewPr>
  <p:slideViewPr>
    <p:cSldViewPr snapToGrid="0">
      <p:cViewPr>
        <p:scale>
          <a:sx n="95" d="100"/>
          <a:sy n="95" d="100"/>
        </p:scale>
        <p:origin x="-105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84"/>
    </p:cViewPr>
  </p:sorterViewPr>
  <p:notesViewPr>
    <p:cSldViewPr snapToGrid="0">
      <p:cViewPr varScale="1">
        <p:scale>
          <a:sx n="50" d="100"/>
          <a:sy n="50" d="100"/>
        </p:scale>
        <p:origin x="-1584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0238C-9A81-4CEF-A971-41391F9CDB0A}" type="doc">
      <dgm:prSet loTypeId="urn:microsoft.com/office/officeart/2005/8/layout/cycle3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de-DE"/>
        </a:p>
      </dgm:t>
    </dgm:pt>
    <dgm:pt modelId="{EAC1E7EB-6A50-4622-8558-AC937B01D076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Zweckbindung</a:t>
          </a:r>
          <a:endParaRPr lang="de-DE" sz="2400" dirty="0">
            <a:solidFill>
              <a:srgbClr val="00254F"/>
            </a:solidFill>
          </a:endParaRPr>
        </a:p>
      </dgm:t>
    </dgm:pt>
    <dgm:pt modelId="{3B7BD64C-6AE5-4940-8067-F912D522B77F}" type="parTrans" cxnId="{4787803E-91B5-430B-8D40-2598AABA5BA3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6674A977-1CFF-4D96-B450-2E7E6B4C30B1}" type="sibTrans" cxnId="{4787803E-91B5-430B-8D40-2598AABA5BA3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729B3F99-BA03-49F7-BFE1-B200F1D6B752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Sicherheit</a:t>
          </a:r>
          <a:endParaRPr lang="de-DE" sz="2400" dirty="0">
            <a:solidFill>
              <a:srgbClr val="00254F"/>
            </a:solidFill>
          </a:endParaRPr>
        </a:p>
      </dgm:t>
    </dgm:pt>
    <dgm:pt modelId="{0A3C8E1D-3E63-4FDC-9BAC-02FD38308199}" type="parTrans" cxnId="{9B8B63AD-886C-4755-9C61-2782F88C45A0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F316CF95-2E98-4527-A437-9809ED8C0E16}" type="sibTrans" cxnId="{9B8B63AD-886C-4755-9C61-2782F88C45A0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EF7651C8-264B-4C03-82CA-AB6A88AA5E65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Minimalität</a:t>
          </a:r>
          <a:endParaRPr lang="de-DE" sz="2400" dirty="0">
            <a:solidFill>
              <a:srgbClr val="00254F"/>
            </a:solidFill>
          </a:endParaRPr>
        </a:p>
      </dgm:t>
    </dgm:pt>
    <dgm:pt modelId="{404D044B-B035-40E8-AF14-6AD2B662412B}" type="parTrans" cxnId="{697FFFB3-94A3-4183-91E7-89CBB18800F3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976009F3-EBF6-4353-99AB-D52256620F54}" type="sibTrans" cxnId="{697FFFB3-94A3-4183-91E7-89CBB18800F3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37B52EFE-D708-4569-8C5A-0AE3D39DA667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Transparenz</a:t>
          </a:r>
          <a:endParaRPr lang="de-DE" sz="2400" dirty="0">
            <a:solidFill>
              <a:srgbClr val="00254F"/>
            </a:solidFill>
          </a:endParaRPr>
        </a:p>
      </dgm:t>
    </dgm:pt>
    <dgm:pt modelId="{D72ABD98-71B3-4328-8948-AB3073AFC228}" type="parTrans" cxnId="{8A5EE837-E872-40EE-BFE5-14F807A3427B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D457C7FA-704D-48D9-B4FE-678FA6A2BC80}" type="sibTrans" cxnId="{8A5EE837-E872-40EE-BFE5-14F807A3427B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850A9EBD-F6D7-405C-B3DE-C209E0806FD5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Berichtigung, Löschung</a:t>
          </a:r>
          <a:endParaRPr lang="de-DE" sz="2400" dirty="0">
            <a:solidFill>
              <a:srgbClr val="00254F"/>
            </a:solidFill>
          </a:endParaRPr>
        </a:p>
      </dgm:t>
    </dgm:pt>
    <dgm:pt modelId="{F965C83A-038E-40A4-A5F6-39261B02B9D1}" type="parTrans" cxnId="{E60680BF-E9B1-47DE-816F-574255AD3C56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DBF31427-1060-4AE9-A954-7F2C0A26A128}" type="sibTrans" cxnId="{E60680BF-E9B1-47DE-816F-574255AD3C56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6D597DCA-3646-4392-8AF8-29B5C37267D3}">
      <dgm:prSet phldrT="[Text]" custT="1"/>
      <dgm:spPr/>
      <dgm:t>
        <a:bodyPr/>
        <a:lstStyle/>
        <a:p>
          <a:r>
            <a:rPr lang="de-DE" sz="2400" dirty="0" smtClean="0">
              <a:solidFill>
                <a:srgbClr val="00254F"/>
              </a:solidFill>
            </a:rPr>
            <a:t>Rechtmäßigkeit </a:t>
          </a:r>
          <a:endParaRPr lang="de-DE" sz="2400" dirty="0">
            <a:solidFill>
              <a:srgbClr val="00254F"/>
            </a:solidFill>
          </a:endParaRPr>
        </a:p>
      </dgm:t>
    </dgm:pt>
    <dgm:pt modelId="{FE2EEAAD-D7E6-4029-A773-3EA80EF9EC0B}" type="parTrans" cxnId="{B4DF6CDD-3669-4A97-B8E2-D7BDB09BDC4A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81D88A51-DED3-4B98-ADE8-3FE4575F6BD8}" type="sibTrans" cxnId="{B4DF6CDD-3669-4A97-B8E2-D7BDB09BDC4A}">
      <dgm:prSet/>
      <dgm:spPr/>
      <dgm:t>
        <a:bodyPr/>
        <a:lstStyle/>
        <a:p>
          <a:endParaRPr lang="de-DE" sz="2400">
            <a:solidFill>
              <a:srgbClr val="00254F"/>
            </a:solidFill>
          </a:endParaRPr>
        </a:p>
      </dgm:t>
    </dgm:pt>
    <dgm:pt modelId="{462D6C02-554C-47AB-8240-F42AFFE75B67}" type="pres">
      <dgm:prSet presAssocID="{D600238C-9A81-4CEF-A971-41391F9CDB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D74513-E631-425C-80EB-E9BEFDC58853}" type="pres">
      <dgm:prSet presAssocID="{D600238C-9A81-4CEF-A971-41391F9CDB0A}" presName="cycle" presStyleCnt="0"/>
      <dgm:spPr/>
    </dgm:pt>
    <dgm:pt modelId="{C34D441E-04EC-446A-9DB8-9EDC76E2DE96}" type="pres">
      <dgm:prSet presAssocID="{6D597DCA-3646-4392-8AF8-29B5C37267D3}" presName="nodeFirstNode" presStyleLbl="node1" presStyleIdx="0" presStyleCnt="6" custScaleX="137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9A3F2A-EB18-4B3D-B27F-10DB423D1BDF}" type="pres">
      <dgm:prSet presAssocID="{81D88A51-DED3-4B98-ADE8-3FE4575F6BD8}" presName="sibTransFirstNode" presStyleLbl="bgShp" presStyleIdx="0" presStyleCnt="1" custAng="722100"/>
      <dgm:spPr/>
      <dgm:t>
        <a:bodyPr/>
        <a:lstStyle/>
        <a:p>
          <a:endParaRPr lang="de-DE"/>
        </a:p>
      </dgm:t>
    </dgm:pt>
    <dgm:pt modelId="{18A8F383-1EFC-4D23-9650-A4344613ADFF}" type="pres">
      <dgm:prSet presAssocID="{EAC1E7EB-6A50-4622-8558-AC937B01D076}" presName="nodeFollowingNodes" presStyleLbl="node1" presStyleIdx="1" presStyleCnt="6" custScaleX="137418" custRadScaleRad="109815" custRadScaleInc="165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F15B8A-90E2-49B0-AA4A-76A3492ECE66}" type="pres">
      <dgm:prSet presAssocID="{EF7651C8-264B-4C03-82CA-AB6A88AA5E65}" presName="nodeFollowingNodes" presStyleLbl="node1" presStyleIdx="2" presStyleCnt="6" custScaleX="137418" custRadScaleRad="106820" custRadScaleInc="-2531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9D1856-4FD5-4737-BA4A-7BE6243D85A0}" type="pres">
      <dgm:prSet presAssocID="{37B52EFE-D708-4569-8C5A-0AE3D39DA667}" presName="nodeFollowingNodes" presStyleLbl="node1" presStyleIdx="3" presStyleCnt="6" custScaleX="1374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A415E5-C0A8-4F97-83E5-D0E4F8B8FFF4}" type="pres">
      <dgm:prSet presAssocID="{850A9EBD-F6D7-405C-B3DE-C209E0806FD5}" presName="nodeFollowingNodes" presStyleLbl="node1" presStyleIdx="4" presStyleCnt="6" custScaleX="137418" custRadScaleRad="109303" custRadScaleInc="260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2F8435-89D1-4AB2-8755-DF807D82E67C}" type="pres">
      <dgm:prSet presAssocID="{729B3F99-BA03-49F7-BFE1-B200F1D6B752}" presName="nodeFollowingNodes" presStyleLbl="node1" presStyleIdx="5" presStyleCnt="6" custScaleX="137418" custRadScaleRad="112231" custRadScaleInc="-174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60680BF-E9B1-47DE-816F-574255AD3C56}" srcId="{D600238C-9A81-4CEF-A971-41391F9CDB0A}" destId="{850A9EBD-F6D7-405C-B3DE-C209E0806FD5}" srcOrd="4" destOrd="0" parTransId="{F965C83A-038E-40A4-A5F6-39261B02B9D1}" sibTransId="{DBF31427-1060-4AE9-A954-7F2C0A26A128}"/>
    <dgm:cxn modelId="{78D3A196-1F7E-478C-BC9F-361A7F4B5ABF}" type="presOf" srcId="{37B52EFE-D708-4569-8C5A-0AE3D39DA667}" destId="{3F9D1856-4FD5-4737-BA4A-7BE6243D85A0}" srcOrd="0" destOrd="0" presId="urn:microsoft.com/office/officeart/2005/8/layout/cycle3"/>
    <dgm:cxn modelId="{B4DF6CDD-3669-4A97-B8E2-D7BDB09BDC4A}" srcId="{D600238C-9A81-4CEF-A971-41391F9CDB0A}" destId="{6D597DCA-3646-4392-8AF8-29B5C37267D3}" srcOrd="0" destOrd="0" parTransId="{FE2EEAAD-D7E6-4029-A773-3EA80EF9EC0B}" sibTransId="{81D88A51-DED3-4B98-ADE8-3FE4575F6BD8}"/>
    <dgm:cxn modelId="{466E2B07-DEA3-4D41-8A7F-2318BF40D9A6}" type="presOf" srcId="{EAC1E7EB-6A50-4622-8558-AC937B01D076}" destId="{18A8F383-1EFC-4D23-9650-A4344613ADFF}" srcOrd="0" destOrd="0" presId="urn:microsoft.com/office/officeart/2005/8/layout/cycle3"/>
    <dgm:cxn modelId="{9B8B63AD-886C-4755-9C61-2782F88C45A0}" srcId="{D600238C-9A81-4CEF-A971-41391F9CDB0A}" destId="{729B3F99-BA03-49F7-BFE1-B200F1D6B752}" srcOrd="5" destOrd="0" parTransId="{0A3C8E1D-3E63-4FDC-9BAC-02FD38308199}" sibTransId="{F316CF95-2E98-4527-A437-9809ED8C0E16}"/>
    <dgm:cxn modelId="{8A5EE837-E872-40EE-BFE5-14F807A3427B}" srcId="{D600238C-9A81-4CEF-A971-41391F9CDB0A}" destId="{37B52EFE-D708-4569-8C5A-0AE3D39DA667}" srcOrd="3" destOrd="0" parTransId="{D72ABD98-71B3-4328-8948-AB3073AFC228}" sibTransId="{D457C7FA-704D-48D9-B4FE-678FA6A2BC80}"/>
    <dgm:cxn modelId="{C0715B00-7ADE-40A8-BD7C-E8385F7D67FD}" type="presOf" srcId="{6D597DCA-3646-4392-8AF8-29B5C37267D3}" destId="{C34D441E-04EC-446A-9DB8-9EDC76E2DE96}" srcOrd="0" destOrd="0" presId="urn:microsoft.com/office/officeart/2005/8/layout/cycle3"/>
    <dgm:cxn modelId="{697FFFB3-94A3-4183-91E7-89CBB18800F3}" srcId="{D600238C-9A81-4CEF-A971-41391F9CDB0A}" destId="{EF7651C8-264B-4C03-82CA-AB6A88AA5E65}" srcOrd="2" destOrd="0" parTransId="{404D044B-B035-40E8-AF14-6AD2B662412B}" sibTransId="{976009F3-EBF6-4353-99AB-D52256620F54}"/>
    <dgm:cxn modelId="{BB8C084A-D6D9-4DAB-A1DB-3658C6E34508}" type="presOf" srcId="{EF7651C8-264B-4C03-82CA-AB6A88AA5E65}" destId="{06F15B8A-90E2-49B0-AA4A-76A3492ECE66}" srcOrd="0" destOrd="0" presId="urn:microsoft.com/office/officeart/2005/8/layout/cycle3"/>
    <dgm:cxn modelId="{9E2F6410-C06F-433B-ACFA-204A22ADD1C1}" type="presOf" srcId="{D600238C-9A81-4CEF-A971-41391F9CDB0A}" destId="{462D6C02-554C-47AB-8240-F42AFFE75B67}" srcOrd="0" destOrd="0" presId="urn:microsoft.com/office/officeart/2005/8/layout/cycle3"/>
    <dgm:cxn modelId="{4D944DD1-D50C-4EAF-8849-AEED62F4B525}" type="presOf" srcId="{81D88A51-DED3-4B98-ADE8-3FE4575F6BD8}" destId="{089A3F2A-EB18-4B3D-B27F-10DB423D1BDF}" srcOrd="0" destOrd="0" presId="urn:microsoft.com/office/officeart/2005/8/layout/cycle3"/>
    <dgm:cxn modelId="{4787803E-91B5-430B-8D40-2598AABA5BA3}" srcId="{D600238C-9A81-4CEF-A971-41391F9CDB0A}" destId="{EAC1E7EB-6A50-4622-8558-AC937B01D076}" srcOrd="1" destOrd="0" parTransId="{3B7BD64C-6AE5-4940-8067-F912D522B77F}" sibTransId="{6674A977-1CFF-4D96-B450-2E7E6B4C30B1}"/>
    <dgm:cxn modelId="{66E993AE-211B-4B66-B0FD-5370D54770F9}" type="presOf" srcId="{850A9EBD-F6D7-405C-B3DE-C209E0806FD5}" destId="{01A415E5-C0A8-4F97-83E5-D0E4F8B8FFF4}" srcOrd="0" destOrd="0" presId="urn:microsoft.com/office/officeart/2005/8/layout/cycle3"/>
    <dgm:cxn modelId="{BD6C7036-22EC-4796-8421-941A832B8792}" type="presOf" srcId="{729B3F99-BA03-49F7-BFE1-B200F1D6B752}" destId="{6B2F8435-89D1-4AB2-8755-DF807D82E67C}" srcOrd="0" destOrd="0" presId="urn:microsoft.com/office/officeart/2005/8/layout/cycle3"/>
    <dgm:cxn modelId="{16823A61-FF59-4145-BE46-6E37BB5C8B08}" type="presParOf" srcId="{462D6C02-554C-47AB-8240-F42AFFE75B67}" destId="{72D74513-E631-425C-80EB-E9BEFDC58853}" srcOrd="0" destOrd="0" presId="urn:microsoft.com/office/officeart/2005/8/layout/cycle3"/>
    <dgm:cxn modelId="{17E1C2DA-47D2-421E-A56B-6F0D2A24F62B}" type="presParOf" srcId="{72D74513-E631-425C-80EB-E9BEFDC58853}" destId="{C34D441E-04EC-446A-9DB8-9EDC76E2DE96}" srcOrd="0" destOrd="0" presId="urn:microsoft.com/office/officeart/2005/8/layout/cycle3"/>
    <dgm:cxn modelId="{2715A160-3EDA-4BEA-861F-C4D5AEFF565C}" type="presParOf" srcId="{72D74513-E631-425C-80EB-E9BEFDC58853}" destId="{089A3F2A-EB18-4B3D-B27F-10DB423D1BDF}" srcOrd="1" destOrd="0" presId="urn:microsoft.com/office/officeart/2005/8/layout/cycle3"/>
    <dgm:cxn modelId="{9A7FC701-9769-4269-97C7-D8FCF1539586}" type="presParOf" srcId="{72D74513-E631-425C-80EB-E9BEFDC58853}" destId="{18A8F383-1EFC-4D23-9650-A4344613ADFF}" srcOrd="2" destOrd="0" presId="urn:microsoft.com/office/officeart/2005/8/layout/cycle3"/>
    <dgm:cxn modelId="{D08154A6-9685-454B-86C9-7CF5D36EE77C}" type="presParOf" srcId="{72D74513-E631-425C-80EB-E9BEFDC58853}" destId="{06F15B8A-90E2-49B0-AA4A-76A3492ECE66}" srcOrd="3" destOrd="0" presId="urn:microsoft.com/office/officeart/2005/8/layout/cycle3"/>
    <dgm:cxn modelId="{8443D7BE-8AA0-4E06-9336-F9E7D7D253A2}" type="presParOf" srcId="{72D74513-E631-425C-80EB-E9BEFDC58853}" destId="{3F9D1856-4FD5-4737-BA4A-7BE6243D85A0}" srcOrd="4" destOrd="0" presId="urn:microsoft.com/office/officeart/2005/8/layout/cycle3"/>
    <dgm:cxn modelId="{4C03733C-6A43-4E28-8F84-10EF277D9321}" type="presParOf" srcId="{72D74513-E631-425C-80EB-E9BEFDC58853}" destId="{01A415E5-C0A8-4F97-83E5-D0E4F8B8FFF4}" srcOrd="5" destOrd="0" presId="urn:microsoft.com/office/officeart/2005/8/layout/cycle3"/>
    <dgm:cxn modelId="{35A400A3-D9F3-459B-B6B8-7BE6968F0041}" type="presParOf" srcId="{72D74513-E631-425C-80EB-E9BEFDC58853}" destId="{6B2F8435-89D1-4AB2-8755-DF807D82E67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A2F36-720F-4D42-B6B3-7438503401C7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0FA5C294-CD39-4C58-82E2-FFA62628FF03}">
      <dgm:prSet phldrT="[Text]" custT="1"/>
      <dgm:spPr/>
      <dgm:t>
        <a:bodyPr/>
        <a:lstStyle/>
        <a:p>
          <a:r>
            <a:rPr lang="de-DE" sz="2400" dirty="0" smtClean="0"/>
            <a:t>Verfahrens-dokumentation</a:t>
          </a:r>
          <a:endParaRPr lang="de-DE" sz="2400" dirty="0"/>
        </a:p>
      </dgm:t>
    </dgm:pt>
    <dgm:pt modelId="{8C73B1E7-C87A-4DBE-B509-C74BC25BE19A}" type="parTrans" cxnId="{A59DF0DE-969D-4F13-B2CA-39DDE37446F5}">
      <dgm:prSet/>
      <dgm:spPr/>
      <dgm:t>
        <a:bodyPr/>
        <a:lstStyle/>
        <a:p>
          <a:endParaRPr lang="de-DE" sz="2000"/>
        </a:p>
      </dgm:t>
    </dgm:pt>
    <dgm:pt modelId="{482E4C2A-31C0-4C56-9F12-97F4EB5A0A55}" type="sibTrans" cxnId="{A59DF0DE-969D-4F13-B2CA-39DDE37446F5}">
      <dgm:prSet/>
      <dgm:spPr/>
      <dgm:t>
        <a:bodyPr/>
        <a:lstStyle/>
        <a:p>
          <a:endParaRPr lang="de-DE" sz="2000"/>
        </a:p>
      </dgm:t>
    </dgm:pt>
    <dgm:pt modelId="{BA1AFACF-63BD-4E39-9FA2-CB1AD21CC197}">
      <dgm:prSet phldrT="[Text]" custT="1"/>
      <dgm:spPr/>
      <dgm:t>
        <a:bodyPr/>
        <a:lstStyle/>
        <a:p>
          <a:r>
            <a:rPr lang="de-DE" sz="2400" dirty="0" smtClean="0"/>
            <a:t>Betroffenenrechte (Auskunft (1 M), </a:t>
          </a:r>
          <a:br>
            <a:rPr lang="de-DE" sz="2400" dirty="0" smtClean="0"/>
          </a:br>
          <a:r>
            <a:rPr lang="de-DE" sz="2400" dirty="0" smtClean="0"/>
            <a:t>Löschung, …)</a:t>
          </a:r>
          <a:endParaRPr lang="de-DE" sz="2400" dirty="0"/>
        </a:p>
      </dgm:t>
    </dgm:pt>
    <dgm:pt modelId="{95AD2E53-52D6-4C89-9EA5-ADCB3CDABF24}" type="parTrans" cxnId="{F8AB7721-E1B4-4698-9009-772328E22904}">
      <dgm:prSet/>
      <dgm:spPr/>
      <dgm:t>
        <a:bodyPr/>
        <a:lstStyle/>
        <a:p>
          <a:endParaRPr lang="de-DE" sz="2000"/>
        </a:p>
      </dgm:t>
    </dgm:pt>
    <dgm:pt modelId="{47795B89-FEEA-43AD-9C90-F0C331E61D75}" type="sibTrans" cxnId="{F8AB7721-E1B4-4698-9009-772328E22904}">
      <dgm:prSet/>
      <dgm:spPr/>
      <dgm:t>
        <a:bodyPr/>
        <a:lstStyle/>
        <a:p>
          <a:endParaRPr lang="de-DE" sz="2000"/>
        </a:p>
      </dgm:t>
    </dgm:pt>
    <dgm:pt modelId="{7CCF42C7-E891-491C-B52C-AA106791AFE8}">
      <dgm:prSet phldrT="[Text]" custT="1"/>
      <dgm:spPr/>
      <dgm:t>
        <a:bodyPr/>
        <a:lstStyle/>
        <a:p>
          <a:r>
            <a:rPr lang="de-DE" sz="2400" dirty="0" smtClean="0"/>
            <a:t>Schwellwertanalyse und Folgenabschätzung</a:t>
          </a:r>
          <a:endParaRPr lang="de-DE" sz="2400" dirty="0"/>
        </a:p>
      </dgm:t>
    </dgm:pt>
    <dgm:pt modelId="{7293B0D0-276F-4BE1-8FC3-61F730D78BC1}" type="parTrans" cxnId="{95ADBC17-4F3C-4C51-94C7-764CD360AC86}">
      <dgm:prSet/>
      <dgm:spPr/>
      <dgm:t>
        <a:bodyPr/>
        <a:lstStyle/>
        <a:p>
          <a:endParaRPr lang="de-DE" sz="2000"/>
        </a:p>
      </dgm:t>
    </dgm:pt>
    <dgm:pt modelId="{1EEDF36E-746D-45E6-B698-3651396CFB4F}" type="sibTrans" cxnId="{95ADBC17-4F3C-4C51-94C7-764CD360AC86}">
      <dgm:prSet/>
      <dgm:spPr/>
      <dgm:t>
        <a:bodyPr/>
        <a:lstStyle/>
        <a:p>
          <a:endParaRPr lang="de-DE" sz="2000"/>
        </a:p>
      </dgm:t>
    </dgm:pt>
    <dgm:pt modelId="{A674C2D1-DCD3-4C88-B811-8644EFEE7A51}">
      <dgm:prSet phldrT="[Text]" custT="1"/>
      <dgm:spPr/>
      <dgm:t>
        <a:bodyPr/>
        <a:lstStyle/>
        <a:p>
          <a:r>
            <a:rPr lang="de-DE" sz="2400" dirty="0" smtClean="0"/>
            <a:t>Technikgestaltung </a:t>
          </a:r>
          <a:br>
            <a:rPr lang="de-DE" sz="2400" dirty="0" smtClean="0"/>
          </a:br>
          <a:r>
            <a:rPr lang="de-DE" sz="2400" dirty="0" smtClean="0"/>
            <a:t>und Sicherheit (TOM)</a:t>
          </a:r>
          <a:endParaRPr lang="de-DE" sz="2400" dirty="0"/>
        </a:p>
      </dgm:t>
    </dgm:pt>
    <dgm:pt modelId="{4E39777F-F473-4978-AA01-48105DD1DD86}" type="parTrans" cxnId="{22FF3C0D-1804-407B-9F63-8725B69AA5A0}">
      <dgm:prSet/>
      <dgm:spPr/>
      <dgm:t>
        <a:bodyPr/>
        <a:lstStyle/>
        <a:p>
          <a:endParaRPr lang="de-DE" sz="2000"/>
        </a:p>
      </dgm:t>
    </dgm:pt>
    <dgm:pt modelId="{C2D69E69-5A6E-4FC3-95C2-EE7DBAA0291A}" type="sibTrans" cxnId="{22FF3C0D-1804-407B-9F63-8725B69AA5A0}">
      <dgm:prSet/>
      <dgm:spPr/>
      <dgm:t>
        <a:bodyPr/>
        <a:lstStyle/>
        <a:p>
          <a:endParaRPr lang="de-DE" sz="2000"/>
        </a:p>
      </dgm:t>
    </dgm:pt>
    <dgm:pt modelId="{A1F41CFE-95CB-4F73-968B-B856F6217D48}">
      <dgm:prSet phldrT="[Text]" custT="1"/>
      <dgm:spPr/>
      <dgm:t>
        <a:bodyPr/>
        <a:lstStyle/>
        <a:p>
          <a:r>
            <a:rPr lang="de-DE" sz="2400" dirty="0" smtClean="0"/>
            <a:t>Sensibilisierung </a:t>
          </a:r>
          <a:br>
            <a:rPr lang="de-DE" sz="2400" dirty="0" smtClean="0"/>
          </a:br>
          <a:r>
            <a:rPr lang="de-DE" sz="2400" dirty="0" smtClean="0"/>
            <a:t>und </a:t>
          </a:r>
          <a:br>
            <a:rPr lang="de-DE" sz="2400" dirty="0" smtClean="0"/>
          </a:br>
          <a:r>
            <a:rPr lang="de-DE" sz="2400" dirty="0" smtClean="0"/>
            <a:t>Schulung</a:t>
          </a:r>
          <a:endParaRPr lang="de-DE" sz="2400" dirty="0"/>
        </a:p>
      </dgm:t>
    </dgm:pt>
    <dgm:pt modelId="{CC0A6643-8D01-4292-8A5B-E90288FE4668}" type="parTrans" cxnId="{F63D99F9-FE36-4322-813C-BFCCB1A8A6CB}">
      <dgm:prSet/>
      <dgm:spPr/>
      <dgm:t>
        <a:bodyPr/>
        <a:lstStyle/>
        <a:p>
          <a:endParaRPr lang="de-DE" sz="2000"/>
        </a:p>
      </dgm:t>
    </dgm:pt>
    <dgm:pt modelId="{26413477-D785-4C86-B51E-7B6E3C88B3E0}" type="sibTrans" cxnId="{F63D99F9-FE36-4322-813C-BFCCB1A8A6CB}">
      <dgm:prSet/>
      <dgm:spPr/>
      <dgm:t>
        <a:bodyPr/>
        <a:lstStyle/>
        <a:p>
          <a:endParaRPr lang="de-DE" sz="2000"/>
        </a:p>
      </dgm:t>
    </dgm:pt>
    <dgm:pt modelId="{B8A7B6E0-B6C0-4CC2-A0FE-D92206FC3E3F}">
      <dgm:prSet phldrT="[Text]" custT="1"/>
      <dgm:spPr/>
      <dgm:t>
        <a:bodyPr/>
        <a:lstStyle/>
        <a:p>
          <a:r>
            <a:rPr lang="de-DE" sz="2400" dirty="0" smtClean="0"/>
            <a:t>Meldung von Verstößen (72 h), Konsultation</a:t>
          </a:r>
          <a:endParaRPr lang="de-DE" sz="2400" dirty="0"/>
        </a:p>
      </dgm:t>
    </dgm:pt>
    <dgm:pt modelId="{1D451EEB-8F17-406E-94D6-6DD237D1DE36}" type="parTrans" cxnId="{0C954774-98A6-4EF3-B967-C96866CDA128}">
      <dgm:prSet/>
      <dgm:spPr/>
      <dgm:t>
        <a:bodyPr/>
        <a:lstStyle/>
        <a:p>
          <a:endParaRPr lang="de-DE" sz="2000"/>
        </a:p>
      </dgm:t>
    </dgm:pt>
    <dgm:pt modelId="{1B830D17-BDF6-4656-BABB-2E4169606C8D}" type="sibTrans" cxnId="{0C954774-98A6-4EF3-B967-C96866CDA128}">
      <dgm:prSet/>
      <dgm:spPr/>
      <dgm:t>
        <a:bodyPr/>
        <a:lstStyle/>
        <a:p>
          <a:endParaRPr lang="de-DE" sz="2000"/>
        </a:p>
      </dgm:t>
    </dgm:pt>
    <dgm:pt modelId="{23ADB2BD-FFB1-4C96-B445-57C7D4485A18}">
      <dgm:prSet phldrT="[Text]" custT="1"/>
      <dgm:spPr/>
      <dgm:t>
        <a:bodyPr/>
        <a:lstStyle/>
        <a:p>
          <a:r>
            <a:rPr lang="de-DE" sz="2400" dirty="0" smtClean="0"/>
            <a:t>Rechenschaftspflicht</a:t>
          </a:r>
          <a:endParaRPr lang="de-DE" sz="2400" dirty="0"/>
        </a:p>
      </dgm:t>
    </dgm:pt>
    <dgm:pt modelId="{2DC1503B-F1E9-4869-8C07-833FCAAB8416}" type="parTrans" cxnId="{A4C7DCF8-2689-4E3C-AEAD-19738EE815B0}">
      <dgm:prSet/>
      <dgm:spPr/>
      <dgm:t>
        <a:bodyPr/>
        <a:lstStyle/>
        <a:p>
          <a:endParaRPr lang="de-DE" sz="2000"/>
        </a:p>
      </dgm:t>
    </dgm:pt>
    <dgm:pt modelId="{EFC1D7D3-E5A0-4190-9C80-1508AD91C54C}" type="sibTrans" cxnId="{A4C7DCF8-2689-4E3C-AEAD-19738EE815B0}">
      <dgm:prSet/>
      <dgm:spPr/>
      <dgm:t>
        <a:bodyPr/>
        <a:lstStyle/>
        <a:p>
          <a:endParaRPr lang="de-DE" sz="2000"/>
        </a:p>
      </dgm:t>
    </dgm:pt>
    <dgm:pt modelId="{B175B44A-A7ED-4F38-8736-E223B3C1AB17}">
      <dgm:prSet phldrT="[Text]" custT="1"/>
      <dgm:spPr/>
      <dgm:t>
        <a:bodyPr/>
        <a:lstStyle/>
        <a:p>
          <a:r>
            <a:rPr lang="de-DE" sz="2400" dirty="0" smtClean="0"/>
            <a:t>Rechtmäßigkeit (Einwilligungen, Verträge (ADV), </a:t>
          </a:r>
          <a:br>
            <a:rPr lang="de-DE" sz="2400" dirty="0" smtClean="0"/>
          </a:br>
          <a:r>
            <a:rPr lang="de-DE" sz="2400" dirty="0" smtClean="0"/>
            <a:t>Ordnungen, …)</a:t>
          </a:r>
          <a:endParaRPr lang="de-DE" sz="2400" dirty="0"/>
        </a:p>
      </dgm:t>
    </dgm:pt>
    <dgm:pt modelId="{1F897B53-5283-4C73-B721-DCA37FB88FA1}" type="parTrans" cxnId="{DF407A5D-A9CC-4ECD-A9D2-5D8AEEABAA90}">
      <dgm:prSet/>
      <dgm:spPr/>
      <dgm:t>
        <a:bodyPr/>
        <a:lstStyle/>
        <a:p>
          <a:endParaRPr lang="de-DE"/>
        </a:p>
      </dgm:t>
    </dgm:pt>
    <dgm:pt modelId="{94CA7BD4-1D0B-413F-86E2-6E01D2971761}" type="sibTrans" cxnId="{DF407A5D-A9CC-4ECD-A9D2-5D8AEEABAA90}">
      <dgm:prSet/>
      <dgm:spPr/>
      <dgm:t>
        <a:bodyPr/>
        <a:lstStyle/>
        <a:p>
          <a:endParaRPr lang="de-DE"/>
        </a:p>
      </dgm:t>
    </dgm:pt>
    <dgm:pt modelId="{01C876EF-7187-45F3-8FB7-B75A0F081049}">
      <dgm:prSet phldrT="[Text]" custT="1"/>
      <dgm:spPr/>
      <dgm:t>
        <a:bodyPr/>
        <a:lstStyle/>
        <a:p>
          <a:r>
            <a:rPr lang="de-DE" sz="2400" dirty="0" smtClean="0"/>
            <a:t>proaktive Informationspflichten</a:t>
          </a:r>
          <a:endParaRPr lang="de-DE" sz="2400" dirty="0"/>
        </a:p>
      </dgm:t>
    </dgm:pt>
    <dgm:pt modelId="{C6282A68-1085-42BE-9073-F13EC42057F6}" type="parTrans" cxnId="{C07C9831-0C99-4001-A55E-764E9862FE22}">
      <dgm:prSet/>
      <dgm:spPr/>
      <dgm:t>
        <a:bodyPr/>
        <a:lstStyle/>
        <a:p>
          <a:endParaRPr lang="de-DE"/>
        </a:p>
      </dgm:t>
    </dgm:pt>
    <dgm:pt modelId="{7EFACCD6-FF64-4C43-A0AF-CE9EC2DBC97D}" type="sibTrans" cxnId="{C07C9831-0C99-4001-A55E-764E9862FE22}">
      <dgm:prSet/>
      <dgm:spPr/>
      <dgm:t>
        <a:bodyPr/>
        <a:lstStyle/>
        <a:p>
          <a:endParaRPr lang="de-DE"/>
        </a:p>
      </dgm:t>
    </dgm:pt>
    <dgm:pt modelId="{471B01A5-CB7F-42B9-9923-975290E2565C}" type="pres">
      <dgm:prSet presAssocID="{16FA2F36-720F-4D42-B6B3-7438503401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D46438C-F191-4EFA-9B39-43B768211EBA}" type="pres">
      <dgm:prSet presAssocID="{0FA5C294-CD39-4C58-82E2-FFA62628FF03}" presName="node" presStyleLbl="node1" presStyleIdx="0" presStyleCnt="9" custScaleX="109946" custScaleY="96712" custLinFactNeighborX="1228" custLinFactNeighborY="-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3C0D46-A3B0-46FC-B8B9-4AA7FFA3592F}" type="pres">
      <dgm:prSet presAssocID="{482E4C2A-31C0-4C56-9F12-97F4EB5A0A55}" presName="sibTrans" presStyleCnt="0"/>
      <dgm:spPr/>
    </dgm:pt>
    <dgm:pt modelId="{922B7837-9EC9-40A7-82CB-38401A6E4CD6}" type="pres">
      <dgm:prSet presAssocID="{01C876EF-7187-45F3-8FB7-B75A0F081049}" presName="node" presStyleLbl="node1" presStyleIdx="1" presStyleCnt="9" custScaleX="109946" custScaleY="96712" custLinFactNeighborX="17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1B5F9-AAF3-477F-813E-01473B980CD8}" type="pres">
      <dgm:prSet presAssocID="{7EFACCD6-FF64-4C43-A0AF-CE9EC2DBC97D}" presName="sibTrans" presStyleCnt="0"/>
      <dgm:spPr/>
    </dgm:pt>
    <dgm:pt modelId="{18FC2CA4-7861-44AF-891F-B4C0F2AD2F24}" type="pres">
      <dgm:prSet presAssocID="{BA1AFACF-63BD-4E39-9FA2-CB1AD21CC197}" presName="node" presStyleLbl="node1" presStyleIdx="2" presStyleCnt="9" custScaleX="109946" custScaleY="96712" custLinFactNeighborX="4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6EF987-0D57-47D5-B096-CF98ACB5B25A}" type="pres">
      <dgm:prSet presAssocID="{47795B89-FEEA-43AD-9C90-F0C331E61D75}" presName="sibTrans" presStyleCnt="0"/>
      <dgm:spPr/>
    </dgm:pt>
    <dgm:pt modelId="{6562089B-C0F1-43F0-AADF-A3890CF6366F}" type="pres">
      <dgm:prSet presAssocID="{7CCF42C7-E891-491C-B52C-AA106791AFE8}" presName="node" presStyleLbl="node1" presStyleIdx="3" presStyleCnt="9" custScaleX="109946" custScaleY="96712" custLinFactNeighborX="6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E1CA121-B8C9-4E78-82D0-B7F97BBBC474}" type="pres">
      <dgm:prSet presAssocID="{1EEDF36E-746D-45E6-B698-3651396CFB4F}" presName="sibTrans" presStyleCnt="0"/>
      <dgm:spPr/>
    </dgm:pt>
    <dgm:pt modelId="{8FF2853D-313D-4987-BF83-AE4147B559C5}" type="pres">
      <dgm:prSet presAssocID="{A674C2D1-DCD3-4C88-B811-8644EFEE7A51}" presName="node" presStyleLbl="node1" presStyleIdx="4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479A8F-A87D-406F-AC47-FCAEB683768C}" type="pres">
      <dgm:prSet presAssocID="{C2D69E69-5A6E-4FC3-95C2-EE7DBAA0291A}" presName="sibTrans" presStyleCnt="0"/>
      <dgm:spPr/>
    </dgm:pt>
    <dgm:pt modelId="{A810E76E-8E10-418F-80E4-4B926A581154}" type="pres">
      <dgm:prSet presAssocID="{B8A7B6E0-B6C0-4CC2-A0FE-D92206FC3E3F}" presName="node" presStyleLbl="node1" presStyleIdx="5" presStyleCnt="9" custScaleX="109946" custScaleY="96712" custLinFactNeighborX="3544" custLinFactNeighborY="-201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A0C0EA7-5A78-4EBB-96DF-DB5A8799BAD3}" type="pres">
      <dgm:prSet presAssocID="{1B830D17-BDF6-4656-BABB-2E4169606C8D}" presName="sibTrans" presStyleCnt="0"/>
      <dgm:spPr/>
    </dgm:pt>
    <dgm:pt modelId="{1C84181B-B081-4D3C-A1A9-F9AA99C786E1}" type="pres">
      <dgm:prSet presAssocID="{B175B44A-A7ED-4F38-8736-E223B3C1AB17}" presName="node" presStyleLbl="node1" presStyleIdx="6" presStyleCnt="9" custScaleX="109946" custScaleY="967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325409-CE02-4A47-8A06-CFF569F5EFA3}" type="pres">
      <dgm:prSet presAssocID="{94CA7BD4-1D0B-413F-86E2-6E01D2971761}" presName="sibTrans" presStyleCnt="0"/>
      <dgm:spPr/>
    </dgm:pt>
    <dgm:pt modelId="{C1A146B1-F56A-42BE-8D01-3C57EF62457E}" type="pres">
      <dgm:prSet presAssocID="{A1F41CFE-95CB-4F73-968B-B856F6217D48}" presName="node" presStyleLbl="node1" presStyleIdx="7" presStyleCnt="9" custScaleX="109946" custScaleY="96712" custLinFactNeighborX="23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3D0110-25E2-4A41-B4E7-C39744FEFF11}" type="pres">
      <dgm:prSet presAssocID="{26413477-D785-4C86-B51E-7B6E3C88B3E0}" presName="sibTrans" presStyleCnt="0"/>
      <dgm:spPr/>
    </dgm:pt>
    <dgm:pt modelId="{52FAE651-BD8C-4048-BD2C-34AB3E4DAD2C}" type="pres">
      <dgm:prSet presAssocID="{23ADB2BD-FFB1-4C96-B445-57C7D4485A18}" presName="node" presStyleLbl="node1" presStyleIdx="8" presStyleCnt="9" custScaleX="109946" custScaleY="96712" custLinFactNeighborX="3544" custLinFactNeighborY="-8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AB7721-E1B4-4698-9009-772328E22904}" srcId="{16FA2F36-720F-4D42-B6B3-7438503401C7}" destId="{BA1AFACF-63BD-4E39-9FA2-CB1AD21CC197}" srcOrd="2" destOrd="0" parTransId="{95AD2E53-52D6-4C89-9EA5-ADCB3CDABF24}" sibTransId="{47795B89-FEEA-43AD-9C90-F0C331E61D75}"/>
    <dgm:cxn modelId="{B55F8B8E-703C-47DA-881B-B4DB8CAFC4F7}" type="presOf" srcId="{BA1AFACF-63BD-4E39-9FA2-CB1AD21CC197}" destId="{18FC2CA4-7861-44AF-891F-B4C0F2AD2F24}" srcOrd="0" destOrd="0" presId="urn:microsoft.com/office/officeart/2005/8/layout/default"/>
    <dgm:cxn modelId="{0C954774-98A6-4EF3-B967-C96866CDA128}" srcId="{16FA2F36-720F-4D42-B6B3-7438503401C7}" destId="{B8A7B6E0-B6C0-4CC2-A0FE-D92206FC3E3F}" srcOrd="5" destOrd="0" parTransId="{1D451EEB-8F17-406E-94D6-6DD237D1DE36}" sibTransId="{1B830D17-BDF6-4656-BABB-2E4169606C8D}"/>
    <dgm:cxn modelId="{F7F04425-3C5E-4B61-AFE7-A376999D4168}" type="presOf" srcId="{A1F41CFE-95CB-4F73-968B-B856F6217D48}" destId="{C1A146B1-F56A-42BE-8D01-3C57EF62457E}" srcOrd="0" destOrd="0" presId="urn:microsoft.com/office/officeart/2005/8/layout/default"/>
    <dgm:cxn modelId="{95ADBC17-4F3C-4C51-94C7-764CD360AC86}" srcId="{16FA2F36-720F-4D42-B6B3-7438503401C7}" destId="{7CCF42C7-E891-491C-B52C-AA106791AFE8}" srcOrd="3" destOrd="0" parTransId="{7293B0D0-276F-4BE1-8FC3-61F730D78BC1}" sibTransId="{1EEDF36E-746D-45E6-B698-3651396CFB4F}"/>
    <dgm:cxn modelId="{296163F2-869D-434A-89F4-2BEB5B487488}" type="presOf" srcId="{A674C2D1-DCD3-4C88-B811-8644EFEE7A51}" destId="{8FF2853D-313D-4987-BF83-AE4147B559C5}" srcOrd="0" destOrd="0" presId="urn:microsoft.com/office/officeart/2005/8/layout/default"/>
    <dgm:cxn modelId="{90B87010-2C13-4ACE-8A27-01BF8DB8C17B}" type="presOf" srcId="{B175B44A-A7ED-4F38-8736-E223B3C1AB17}" destId="{1C84181B-B081-4D3C-A1A9-F9AA99C786E1}" srcOrd="0" destOrd="0" presId="urn:microsoft.com/office/officeart/2005/8/layout/default"/>
    <dgm:cxn modelId="{CC1C2671-5F53-4BA4-A6AC-055CD1019659}" type="presOf" srcId="{01C876EF-7187-45F3-8FB7-B75A0F081049}" destId="{922B7837-9EC9-40A7-82CB-38401A6E4CD6}" srcOrd="0" destOrd="0" presId="urn:microsoft.com/office/officeart/2005/8/layout/default"/>
    <dgm:cxn modelId="{A4C7DCF8-2689-4E3C-AEAD-19738EE815B0}" srcId="{16FA2F36-720F-4D42-B6B3-7438503401C7}" destId="{23ADB2BD-FFB1-4C96-B445-57C7D4485A18}" srcOrd="8" destOrd="0" parTransId="{2DC1503B-F1E9-4869-8C07-833FCAAB8416}" sibTransId="{EFC1D7D3-E5A0-4190-9C80-1508AD91C54C}"/>
    <dgm:cxn modelId="{F63D99F9-FE36-4322-813C-BFCCB1A8A6CB}" srcId="{16FA2F36-720F-4D42-B6B3-7438503401C7}" destId="{A1F41CFE-95CB-4F73-968B-B856F6217D48}" srcOrd="7" destOrd="0" parTransId="{CC0A6643-8D01-4292-8A5B-E90288FE4668}" sibTransId="{26413477-D785-4C86-B51E-7B6E3C88B3E0}"/>
    <dgm:cxn modelId="{D8C2E569-60A0-4B95-9AEF-34BC619E7572}" type="presOf" srcId="{7CCF42C7-E891-491C-B52C-AA106791AFE8}" destId="{6562089B-C0F1-43F0-AADF-A3890CF6366F}" srcOrd="0" destOrd="0" presId="urn:microsoft.com/office/officeart/2005/8/layout/default"/>
    <dgm:cxn modelId="{9274E9D1-9A79-42CA-9321-B303139B5389}" type="presOf" srcId="{B8A7B6E0-B6C0-4CC2-A0FE-D92206FC3E3F}" destId="{A810E76E-8E10-418F-80E4-4B926A581154}" srcOrd="0" destOrd="0" presId="urn:microsoft.com/office/officeart/2005/8/layout/default"/>
    <dgm:cxn modelId="{573A9FD3-A7EE-42AE-A1C8-749B75F621AF}" type="presOf" srcId="{0FA5C294-CD39-4C58-82E2-FFA62628FF03}" destId="{5D46438C-F191-4EFA-9B39-43B768211EBA}" srcOrd="0" destOrd="0" presId="urn:microsoft.com/office/officeart/2005/8/layout/default"/>
    <dgm:cxn modelId="{40F7CE60-97C6-4544-ACFF-C5EED8B8D2D2}" type="presOf" srcId="{23ADB2BD-FFB1-4C96-B445-57C7D4485A18}" destId="{52FAE651-BD8C-4048-BD2C-34AB3E4DAD2C}" srcOrd="0" destOrd="0" presId="urn:microsoft.com/office/officeart/2005/8/layout/default"/>
    <dgm:cxn modelId="{C07C9831-0C99-4001-A55E-764E9862FE22}" srcId="{16FA2F36-720F-4D42-B6B3-7438503401C7}" destId="{01C876EF-7187-45F3-8FB7-B75A0F081049}" srcOrd="1" destOrd="0" parTransId="{C6282A68-1085-42BE-9073-F13EC42057F6}" sibTransId="{7EFACCD6-FF64-4C43-A0AF-CE9EC2DBC97D}"/>
    <dgm:cxn modelId="{22FF3C0D-1804-407B-9F63-8725B69AA5A0}" srcId="{16FA2F36-720F-4D42-B6B3-7438503401C7}" destId="{A674C2D1-DCD3-4C88-B811-8644EFEE7A51}" srcOrd="4" destOrd="0" parTransId="{4E39777F-F473-4978-AA01-48105DD1DD86}" sibTransId="{C2D69E69-5A6E-4FC3-95C2-EE7DBAA0291A}"/>
    <dgm:cxn modelId="{A59DF0DE-969D-4F13-B2CA-39DDE37446F5}" srcId="{16FA2F36-720F-4D42-B6B3-7438503401C7}" destId="{0FA5C294-CD39-4C58-82E2-FFA62628FF03}" srcOrd="0" destOrd="0" parTransId="{8C73B1E7-C87A-4DBE-B509-C74BC25BE19A}" sibTransId="{482E4C2A-31C0-4C56-9F12-97F4EB5A0A55}"/>
    <dgm:cxn modelId="{DF407A5D-A9CC-4ECD-A9D2-5D8AEEABAA90}" srcId="{16FA2F36-720F-4D42-B6B3-7438503401C7}" destId="{B175B44A-A7ED-4F38-8736-E223B3C1AB17}" srcOrd="6" destOrd="0" parTransId="{1F897B53-5283-4C73-B721-DCA37FB88FA1}" sibTransId="{94CA7BD4-1D0B-413F-86E2-6E01D2971761}"/>
    <dgm:cxn modelId="{BE856649-4452-4185-B1DD-C8694AF787F1}" type="presOf" srcId="{16FA2F36-720F-4D42-B6B3-7438503401C7}" destId="{471B01A5-CB7F-42B9-9923-975290E2565C}" srcOrd="0" destOrd="0" presId="urn:microsoft.com/office/officeart/2005/8/layout/default"/>
    <dgm:cxn modelId="{D189313C-A80C-4301-B9F5-6CD85CA2A892}" type="presParOf" srcId="{471B01A5-CB7F-42B9-9923-975290E2565C}" destId="{5D46438C-F191-4EFA-9B39-43B768211EBA}" srcOrd="0" destOrd="0" presId="urn:microsoft.com/office/officeart/2005/8/layout/default"/>
    <dgm:cxn modelId="{9FAB227F-285C-4819-BF62-3603A7F7CF13}" type="presParOf" srcId="{471B01A5-CB7F-42B9-9923-975290E2565C}" destId="{ED3C0D46-A3B0-46FC-B8B9-4AA7FFA3592F}" srcOrd="1" destOrd="0" presId="urn:microsoft.com/office/officeart/2005/8/layout/default"/>
    <dgm:cxn modelId="{5082C3B4-3706-4C7E-9D93-D6E21DA8B826}" type="presParOf" srcId="{471B01A5-CB7F-42B9-9923-975290E2565C}" destId="{922B7837-9EC9-40A7-82CB-38401A6E4CD6}" srcOrd="2" destOrd="0" presId="urn:microsoft.com/office/officeart/2005/8/layout/default"/>
    <dgm:cxn modelId="{9BAE807C-3A00-415F-8ACE-1C3ED1DBA84A}" type="presParOf" srcId="{471B01A5-CB7F-42B9-9923-975290E2565C}" destId="{DDC1B5F9-AAF3-477F-813E-01473B980CD8}" srcOrd="3" destOrd="0" presId="urn:microsoft.com/office/officeart/2005/8/layout/default"/>
    <dgm:cxn modelId="{AAA526AA-12EF-4714-AD54-17D5AF65F967}" type="presParOf" srcId="{471B01A5-CB7F-42B9-9923-975290E2565C}" destId="{18FC2CA4-7861-44AF-891F-B4C0F2AD2F24}" srcOrd="4" destOrd="0" presId="urn:microsoft.com/office/officeart/2005/8/layout/default"/>
    <dgm:cxn modelId="{E45C94DE-B2BC-499B-9575-7C36595CEE61}" type="presParOf" srcId="{471B01A5-CB7F-42B9-9923-975290E2565C}" destId="{B26EF987-0D57-47D5-B096-CF98ACB5B25A}" srcOrd="5" destOrd="0" presId="urn:microsoft.com/office/officeart/2005/8/layout/default"/>
    <dgm:cxn modelId="{57544E99-8820-4C9A-BBF5-38060777A108}" type="presParOf" srcId="{471B01A5-CB7F-42B9-9923-975290E2565C}" destId="{6562089B-C0F1-43F0-AADF-A3890CF6366F}" srcOrd="6" destOrd="0" presId="urn:microsoft.com/office/officeart/2005/8/layout/default"/>
    <dgm:cxn modelId="{1515D361-31DB-44B7-A3D8-92D31DA704DD}" type="presParOf" srcId="{471B01A5-CB7F-42B9-9923-975290E2565C}" destId="{0E1CA121-B8C9-4E78-82D0-B7F97BBBC474}" srcOrd="7" destOrd="0" presId="urn:microsoft.com/office/officeart/2005/8/layout/default"/>
    <dgm:cxn modelId="{9FE3F506-A7E8-4348-92C3-521C386225A8}" type="presParOf" srcId="{471B01A5-CB7F-42B9-9923-975290E2565C}" destId="{8FF2853D-313D-4987-BF83-AE4147B559C5}" srcOrd="8" destOrd="0" presId="urn:microsoft.com/office/officeart/2005/8/layout/default"/>
    <dgm:cxn modelId="{4935B867-FC03-4AF8-A3B6-D9DD4510FC7D}" type="presParOf" srcId="{471B01A5-CB7F-42B9-9923-975290E2565C}" destId="{F3479A8F-A87D-406F-AC47-FCAEB683768C}" srcOrd="9" destOrd="0" presId="urn:microsoft.com/office/officeart/2005/8/layout/default"/>
    <dgm:cxn modelId="{46EC548F-AB6D-4148-B89F-E92FC0ED159A}" type="presParOf" srcId="{471B01A5-CB7F-42B9-9923-975290E2565C}" destId="{A810E76E-8E10-418F-80E4-4B926A581154}" srcOrd="10" destOrd="0" presId="urn:microsoft.com/office/officeart/2005/8/layout/default"/>
    <dgm:cxn modelId="{C0487D47-03FC-42A3-9CB0-960975D65A3C}" type="presParOf" srcId="{471B01A5-CB7F-42B9-9923-975290E2565C}" destId="{DA0C0EA7-5A78-4EBB-96DF-DB5A8799BAD3}" srcOrd="11" destOrd="0" presId="urn:microsoft.com/office/officeart/2005/8/layout/default"/>
    <dgm:cxn modelId="{BF02CE4D-84E9-477A-904F-1A10F46DCAEC}" type="presParOf" srcId="{471B01A5-CB7F-42B9-9923-975290E2565C}" destId="{1C84181B-B081-4D3C-A1A9-F9AA99C786E1}" srcOrd="12" destOrd="0" presId="urn:microsoft.com/office/officeart/2005/8/layout/default"/>
    <dgm:cxn modelId="{5C094AC9-C9DA-42D4-A86E-F0E96F4DACD8}" type="presParOf" srcId="{471B01A5-CB7F-42B9-9923-975290E2565C}" destId="{AC325409-CE02-4A47-8A06-CFF569F5EFA3}" srcOrd="13" destOrd="0" presId="urn:microsoft.com/office/officeart/2005/8/layout/default"/>
    <dgm:cxn modelId="{A9D02760-14E3-4F5F-908B-54A1FDC65474}" type="presParOf" srcId="{471B01A5-CB7F-42B9-9923-975290E2565C}" destId="{C1A146B1-F56A-42BE-8D01-3C57EF62457E}" srcOrd="14" destOrd="0" presId="urn:microsoft.com/office/officeart/2005/8/layout/default"/>
    <dgm:cxn modelId="{E50AD03F-6DEC-4515-B8AE-F260C554B6DD}" type="presParOf" srcId="{471B01A5-CB7F-42B9-9923-975290E2565C}" destId="{993D0110-25E2-4A41-B4E7-C39744FEFF11}" srcOrd="15" destOrd="0" presId="urn:microsoft.com/office/officeart/2005/8/layout/default"/>
    <dgm:cxn modelId="{E40177C3-E4DD-4476-9CA9-6D78B945439E}" type="presParOf" srcId="{471B01A5-CB7F-42B9-9923-975290E2565C}" destId="{52FAE651-BD8C-4048-BD2C-34AB3E4DAD2C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A3F2A-EB18-4B3D-B27F-10DB423D1BDF}">
      <dsp:nvSpPr>
        <dsp:cNvPr id="0" name=""/>
        <dsp:cNvSpPr/>
      </dsp:nvSpPr>
      <dsp:spPr>
        <a:xfrm rot="722100">
          <a:off x="683924" y="-211429"/>
          <a:ext cx="5110363" cy="5110363"/>
        </a:xfrm>
        <a:prstGeom prst="circularArrow">
          <a:avLst>
            <a:gd name="adj1" fmla="val 5274"/>
            <a:gd name="adj2" fmla="val 312630"/>
            <a:gd name="adj3" fmla="val 13580827"/>
            <a:gd name="adj4" fmla="val 1751709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4D441E-04EC-446A-9DB8-9EDC76E2DE96}">
      <dsp:nvSpPr>
        <dsp:cNvPr id="0" name=""/>
        <dsp:cNvSpPr/>
      </dsp:nvSpPr>
      <dsp:spPr>
        <a:xfrm>
          <a:off x="1926375" y="1343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Rechtmäßigkeit 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1973008" y="47976"/>
        <a:ext cx="2532196" cy="862017"/>
      </dsp:txXfrm>
    </dsp:sp>
    <dsp:sp modelId="{18A8F383-1EFC-4D23-9650-A4344613ADFF}">
      <dsp:nvSpPr>
        <dsp:cNvPr id="0" name=""/>
        <dsp:cNvSpPr/>
      </dsp:nvSpPr>
      <dsp:spPr>
        <a:xfrm>
          <a:off x="3852750" y="1239589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604"/>
                <a:lumOff val="635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5604"/>
                <a:lumOff val="635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5604"/>
                <a:lumOff val="63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Zweckbindung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3899383" y="1286222"/>
        <a:ext cx="2532196" cy="862017"/>
      </dsp:txXfrm>
    </dsp:sp>
    <dsp:sp modelId="{06F15B8A-90E2-49B0-AA4A-76A3492ECE66}">
      <dsp:nvSpPr>
        <dsp:cNvPr id="0" name=""/>
        <dsp:cNvSpPr/>
      </dsp:nvSpPr>
      <dsp:spPr>
        <a:xfrm>
          <a:off x="3852750" y="2721242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208"/>
                <a:lumOff val="1270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1208"/>
                <a:lumOff val="1270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1208"/>
                <a:lumOff val="127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Minimalität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3899383" y="2767875"/>
        <a:ext cx="2532196" cy="862017"/>
      </dsp:txXfrm>
    </dsp:sp>
    <dsp:sp modelId="{3F9D1856-4FD5-4737-BA4A-7BE6243D85A0}">
      <dsp:nvSpPr>
        <dsp:cNvPr id="0" name=""/>
        <dsp:cNvSpPr/>
      </dsp:nvSpPr>
      <dsp:spPr>
        <a:xfrm>
          <a:off x="1926375" y="4147682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6811"/>
                <a:lumOff val="19051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6811"/>
                <a:lumOff val="19051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6811"/>
                <a:lumOff val="190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Transparenz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1973008" y="4194315"/>
        <a:ext cx="2532196" cy="862017"/>
      </dsp:txXfrm>
    </dsp:sp>
    <dsp:sp modelId="{01A415E5-C0A8-4F97-83E5-D0E4F8B8FFF4}">
      <dsp:nvSpPr>
        <dsp:cNvPr id="0" name=""/>
        <dsp:cNvSpPr/>
      </dsp:nvSpPr>
      <dsp:spPr>
        <a:xfrm>
          <a:off x="0" y="2721241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2415"/>
                <a:lumOff val="2540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2415"/>
                <a:lumOff val="2540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2415"/>
                <a:lumOff val="254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Berichtigung, Löschung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46633" y="2767874"/>
        <a:ext cx="2532196" cy="862017"/>
      </dsp:txXfrm>
    </dsp:sp>
    <dsp:sp modelId="{6B2F8435-89D1-4AB2-8755-DF807D82E67C}">
      <dsp:nvSpPr>
        <dsp:cNvPr id="0" name=""/>
        <dsp:cNvSpPr/>
      </dsp:nvSpPr>
      <dsp:spPr>
        <a:xfrm>
          <a:off x="0" y="1239592"/>
          <a:ext cx="2625462" cy="95528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rgbClr val="00254F"/>
              </a:solidFill>
            </a:rPr>
            <a:t>Sicherheit</a:t>
          </a:r>
          <a:endParaRPr lang="de-DE" sz="2400" kern="1200" dirty="0">
            <a:solidFill>
              <a:srgbClr val="00254F"/>
            </a:solidFill>
          </a:endParaRPr>
        </a:p>
      </dsp:txBody>
      <dsp:txXfrm>
        <a:off x="46633" y="1286225"/>
        <a:ext cx="2532196" cy="8620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6438C-F191-4EFA-9B39-43B768211EBA}">
      <dsp:nvSpPr>
        <dsp:cNvPr id="0" name=""/>
        <dsp:cNvSpPr/>
      </dsp:nvSpPr>
      <dsp:spPr>
        <a:xfrm>
          <a:off x="231544" y="123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Verfahrens-dokumentation</a:t>
          </a:r>
          <a:endParaRPr lang="de-DE" sz="2400" kern="1200" dirty="0"/>
        </a:p>
      </dsp:txBody>
      <dsp:txXfrm>
        <a:off x="231544" y="123"/>
        <a:ext cx="2591996" cy="1368001"/>
      </dsp:txXfrm>
    </dsp:sp>
    <dsp:sp modelId="{922B7837-9EC9-40A7-82CB-38401A6E4CD6}">
      <dsp:nvSpPr>
        <dsp:cNvPr id="0" name=""/>
        <dsp:cNvSpPr/>
      </dsp:nvSpPr>
      <dsp:spPr>
        <a:xfrm>
          <a:off x="3071292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proaktive Informationspflichten</a:t>
          </a:r>
          <a:endParaRPr lang="de-DE" sz="2400" kern="1200" dirty="0"/>
        </a:p>
      </dsp:txBody>
      <dsp:txXfrm>
        <a:off x="3071292" y="208"/>
        <a:ext cx="2591996" cy="1368001"/>
      </dsp:txXfrm>
    </dsp:sp>
    <dsp:sp modelId="{18FC2CA4-7861-44AF-891F-B4C0F2AD2F24}">
      <dsp:nvSpPr>
        <dsp:cNvPr id="0" name=""/>
        <dsp:cNvSpPr/>
      </dsp:nvSpPr>
      <dsp:spPr>
        <a:xfrm>
          <a:off x="5955290" y="208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Betroffenenrechte (Auskunft (1 M), </a:t>
          </a:r>
          <a:br>
            <a:rPr lang="de-DE" sz="2400" kern="1200" dirty="0" smtClean="0"/>
          </a:br>
          <a:r>
            <a:rPr lang="de-DE" sz="2400" kern="1200" dirty="0" smtClean="0"/>
            <a:t>Löschung, …)</a:t>
          </a:r>
          <a:endParaRPr lang="de-DE" sz="2400" kern="1200" dirty="0"/>
        </a:p>
      </dsp:txBody>
      <dsp:txXfrm>
        <a:off x="5955290" y="208"/>
        <a:ext cx="2591996" cy="1368001"/>
      </dsp:txXfrm>
    </dsp:sp>
    <dsp:sp modelId="{6562089B-C0F1-43F0-AADF-A3890CF6366F}">
      <dsp:nvSpPr>
        <dsp:cNvPr id="0" name=""/>
        <dsp:cNvSpPr/>
      </dsp:nvSpPr>
      <dsp:spPr>
        <a:xfrm>
          <a:off x="217894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Schwellwertanalyse und Folgenabschätzung</a:t>
          </a:r>
          <a:endParaRPr lang="de-DE" sz="2400" kern="1200" dirty="0"/>
        </a:p>
      </dsp:txBody>
      <dsp:txXfrm>
        <a:off x="217894" y="1603961"/>
        <a:ext cx="2591996" cy="1368001"/>
      </dsp:txXfrm>
    </dsp:sp>
    <dsp:sp modelId="{8FF2853D-313D-4987-BF83-AE4147B559C5}">
      <dsp:nvSpPr>
        <dsp:cNvPr id="0" name=""/>
        <dsp:cNvSpPr/>
      </dsp:nvSpPr>
      <dsp:spPr>
        <a:xfrm>
          <a:off x="3086592" y="1603961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Technikgestaltung </a:t>
          </a:r>
          <a:br>
            <a:rPr lang="de-DE" sz="2400" kern="1200" dirty="0" smtClean="0"/>
          </a:br>
          <a:r>
            <a:rPr lang="de-DE" sz="2400" kern="1200" dirty="0" smtClean="0"/>
            <a:t>und Sicherheit (TOM)</a:t>
          </a:r>
          <a:endParaRPr lang="de-DE" sz="2400" kern="1200" dirty="0"/>
        </a:p>
      </dsp:txBody>
      <dsp:txXfrm>
        <a:off x="3086592" y="1603961"/>
        <a:ext cx="2591996" cy="1368001"/>
      </dsp:txXfrm>
    </dsp:sp>
    <dsp:sp modelId="{A810E76E-8E10-418F-80E4-4B926A581154}">
      <dsp:nvSpPr>
        <dsp:cNvPr id="0" name=""/>
        <dsp:cNvSpPr/>
      </dsp:nvSpPr>
      <dsp:spPr>
        <a:xfrm>
          <a:off x="5941640" y="1575416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Meldung von Verstößen (72 h), Konsultation</a:t>
          </a:r>
          <a:endParaRPr lang="de-DE" sz="2400" kern="1200" dirty="0"/>
        </a:p>
      </dsp:txBody>
      <dsp:txXfrm>
        <a:off x="5941640" y="1575416"/>
        <a:ext cx="2591996" cy="1368001"/>
      </dsp:txXfrm>
    </dsp:sp>
    <dsp:sp modelId="{1C84181B-B081-4D3C-A1A9-F9AA99C786E1}">
      <dsp:nvSpPr>
        <dsp:cNvPr id="0" name=""/>
        <dsp:cNvSpPr/>
      </dsp:nvSpPr>
      <dsp:spPr>
        <a:xfrm>
          <a:off x="202594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Rechtmäßigkeit (Einwilligungen, Verträge (ADV), </a:t>
          </a:r>
          <a:br>
            <a:rPr lang="de-DE" sz="2400" kern="1200" dirty="0" smtClean="0"/>
          </a:br>
          <a:r>
            <a:rPr lang="de-DE" sz="2400" kern="1200" dirty="0" smtClean="0"/>
            <a:t>Ordnungen, …)</a:t>
          </a:r>
          <a:endParaRPr lang="de-DE" sz="2400" kern="1200" dirty="0"/>
        </a:p>
      </dsp:txBody>
      <dsp:txXfrm>
        <a:off x="202594" y="3207714"/>
        <a:ext cx="2591996" cy="1368001"/>
      </dsp:txXfrm>
    </dsp:sp>
    <dsp:sp modelId="{C1A146B1-F56A-42BE-8D01-3C57EF62457E}">
      <dsp:nvSpPr>
        <dsp:cNvPr id="0" name=""/>
        <dsp:cNvSpPr/>
      </dsp:nvSpPr>
      <dsp:spPr>
        <a:xfrm>
          <a:off x="3086592" y="3207714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Sensibilisierung </a:t>
          </a:r>
          <a:br>
            <a:rPr lang="de-DE" sz="2400" kern="1200" dirty="0" smtClean="0"/>
          </a:br>
          <a:r>
            <a:rPr lang="de-DE" sz="2400" kern="1200" dirty="0" smtClean="0"/>
            <a:t>und </a:t>
          </a:r>
          <a:br>
            <a:rPr lang="de-DE" sz="2400" kern="1200" dirty="0" smtClean="0"/>
          </a:br>
          <a:r>
            <a:rPr lang="de-DE" sz="2400" kern="1200" dirty="0" smtClean="0"/>
            <a:t>Schulung</a:t>
          </a:r>
          <a:endParaRPr lang="de-DE" sz="2400" kern="1200" dirty="0"/>
        </a:p>
      </dsp:txBody>
      <dsp:txXfrm>
        <a:off x="3086592" y="3207714"/>
        <a:ext cx="2591996" cy="1368001"/>
      </dsp:txXfrm>
    </dsp:sp>
    <dsp:sp modelId="{52FAE651-BD8C-4048-BD2C-34AB3E4DAD2C}">
      <dsp:nvSpPr>
        <dsp:cNvPr id="0" name=""/>
        <dsp:cNvSpPr/>
      </dsp:nvSpPr>
      <dsp:spPr>
        <a:xfrm>
          <a:off x="5941640" y="3206470"/>
          <a:ext cx="2591996" cy="13680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Rechenschaftspflicht</a:t>
          </a:r>
          <a:endParaRPr lang="de-DE" sz="2400" kern="1200" dirty="0"/>
        </a:p>
      </dsp:txBody>
      <dsp:txXfrm>
        <a:off x="5941640" y="3206470"/>
        <a:ext cx="2591996" cy="13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l" defTabSz="955559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559">
              <a:defRPr sz="1300"/>
            </a:lvl1pPr>
          </a:lstStyle>
          <a:p>
            <a:pPr>
              <a:defRPr/>
            </a:pPr>
            <a:fld id="{DFD29CF7-F08B-4F0D-8768-8E3CD9FA7EC0}" type="datetimeFigureOut">
              <a:rPr lang="de-DE"/>
              <a:pPr>
                <a:defRPr/>
              </a:pPr>
              <a:t>14.06.2019</a:t>
            </a:fld>
            <a:endParaRPr lang="de-DE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l" defTabSz="955559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31257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559">
              <a:defRPr sz="1300"/>
            </a:lvl1pPr>
          </a:lstStyle>
          <a:p>
            <a:pPr>
              <a:defRPr/>
            </a:pPr>
            <a:fld id="{08AB0B08-4283-4ABC-AD4F-3D3C836592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62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l" defTabSz="955559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4" y="0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>
            <a:lvl1pPr algn="r" defTabSz="955559">
              <a:defRPr sz="1300"/>
            </a:lvl1pPr>
          </a:lstStyle>
          <a:p>
            <a:pPr>
              <a:defRPr/>
            </a:pPr>
            <a:fld id="{8D9FF38F-2C51-4E18-BCAA-AC12ACD119FA}" type="datetimeFigureOut">
              <a:rPr lang="de-DE"/>
              <a:pPr>
                <a:defRPr/>
              </a:pPr>
              <a:t>14.06.2019</a:t>
            </a:fld>
            <a:endParaRPr lang="de-DE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5629"/>
            <a:ext cx="4987924" cy="4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l" defTabSz="955559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4" y="9432846"/>
            <a:ext cx="2946401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7" tIns="47774" rIns="95547" bIns="47774" numCol="1" anchor="b" anchorCtr="0" compatLnSpc="1">
            <a:prstTxWarp prst="textNoShape">
              <a:avLst/>
            </a:prstTxWarp>
          </a:bodyPr>
          <a:lstStyle>
            <a:lvl1pPr algn="r" defTabSz="955559">
              <a:defRPr sz="1300"/>
            </a:lvl1pPr>
          </a:lstStyle>
          <a:p>
            <a:pPr>
              <a:defRPr/>
            </a:pPr>
            <a:fld id="{3F46C065-CCCC-4ABE-882B-BEA56CA6A8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-80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9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589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>
              <a:latin typeface="Arial Narrow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746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46C065-CCCC-4ABE-882B-BEA56CA6A8F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1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"/>
          <p:cNvSpPr>
            <a:spLocks noChangeArrowheads="1"/>
          </p:cNvSpPr>
          <p:nvPr userDrawn="1"/>
        </p:nvSpPr>
        <p:spPr bwMode="auto">
          <a:xfrm>
            <a:off x="779463" y="1282700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 userDrawn="1"/>
        </p:nvSpPr>
        <p:spPr bwMode="auto">
          <a:xfrm>
            <a:off x="0" y="1444625"/>
            <a:ext cx="9144000" cy="45085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solidFill>
                <a:srgbClr val="0E1B44"/>
              </a:solidFill>
              <a:latin typeface="Times" pitchFamily="28" charset="0"/>
            </a:endParaRPr>
          </a:p>
        </p:txBody>
      </p:sp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0" y="234971"/>
            <a:ext cx="3931200" cy="103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4095750"/>
            <a:ext cx="3449637" cy="13858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15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374775" y="2190750"/>
            <a:ext cx="3443288" cy="1385888"/>
          </a:xfrm>
        </p:spPr>
        <p:txBody>
          <a:bodyPr/>
          <a:lstStyle>
            <a:lvl1pPr>
              <a:defRPr sz="2400">
                <a:solidFill>
                  <a:srgbClr val="00254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1" cy="38149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520223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5576"/>
            <a:ext cx="7956000" cy="381600"/>
          </a:xfrm>
        </p:spPr>
        <p:txBody>
          <a:bodyPr anchor="t"/>
          <a:lstStyle>
            <a:lvl1pPr algn="l">
              <a:defRPr sz="2000" b="1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79227" y="1349829"/>
            <a:ext cx="7715485" cy="4717142"/>
          </a:xfrm>
        </p:spPr>
        <p:txBody>
          <a:bodyPr anchor="t" anchorCtr="0"/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AC8C-17DC-4231-B86D-72059771478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6" y="1335088"/>
            <a:ext cx="4043313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35088"/>
            <a:ext cx="4114800" cy="52022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CF4D-681B-4343-9B58-5BB99B27A8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4D0D-530C-4024-96E9-EC56DD2327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0190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D49-A068-4CAF-82C3-9DD7376E77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AE5FB-CF0A-4B67-8D9D-DA44941577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48773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493"/>
            <a:ext cx="5111750" cy="4685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53020"/>
            <a:ext cx="3008313" cy="46731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A9DF-73B6-457E-B3DB-22E4C8CC8E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751970"/>
            <a:ext cx="7956000" cy="381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365337"/>
            <a:ext cx="5486400" cy="38580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836F2-82C4-4E9A-A861-986DD321A21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722313"/>
            <a:ext cx="9144000" cy="4191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b="1" dirty="0">
              <a:latin typeface="Times" pitchFamily="28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9463" y="630238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CECF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1340" y="1335088"/>
            <a:ext cx="829166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56000" y="751642"/>
            <a:ext cx="7948861" cy="38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69063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54F"/>
                </a:solidFill>
              </a:defRPr>
            </a:lvl1pPr>
          </a:lstStyle>
          <a:p>
            <a:pPr>
              <a:defRPr/>
            </a:pPr>
            <a:fld id="{94855645-9EB6-444C-B15B-A1343CB578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049" y="42863"/>
            <a:ext cx="2095200" cy="5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7242596" y="322851"/>
            <a:ext cx="167225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de-DE" sz="1200" b="1" dirty="0" smtClean="0">
                <a:solidFill>
                  <a:srgbClr val="00254F"/>
                </a:solidFill>
              </a:rPr>
              <a:t>Andreas Brennecke</a:t>
            </a:r>
            <a:br>
              <a:rPr lang="de-DE" sz="1200" b="1" dirty="0" smtClean="0">
                <a:solidFill>
                  <a:srgbClr val="00254F"/>
                </a:solidFill>
              </a:rPr>
            </a:br>
            <a:r>
              <a:rPr lang="de-DE" sz="1200" b="1" dirty="0" smtClean="0">
                <a:solidFill>
                  <a:srgbClr val="00254F"/>
                </a:solidFill>
              </a:rPr>
              <a:t>Datenschutzbeauftragter</a:t>
            </a:r>
            <a:endParaRPr lang="de-DE" sz="1200" b="1" dirty="0">
              <a:solidFill>
                <a:srgbClr val="00254F"/>
              </a:solidFill>
            </a:endParaRPr>
          </a:p>
        </p:txBody>
      </p:sp>
      <p:pic>
        <p:nvPicPr>
          <p:cNvPr id="12" name="Picture 25" descr="Unbenannt-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35025"/>
            <a:ext cx="223838" cy="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54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 Narrow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400">
          <a:solidFill>
            <a:srgbClr val="0025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4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Tx/>
        <a:buBlip>
          <a:blip r:embed="rId13"/>
        </a:buBlip>
        <a:defRPr sz="2000">
          <a:solidFill>
            <a:srgbClr val="00254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rgbClr val="00254F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09600" y="2099188"/>
            <a:ext cx="4356100" cy="2576984"/>
          </a:xfrm>
        </p:spPr>
        <p:txBody>
          <a:bodyPr/>
          <a:lstStyle/>
          <a:p>
            <a:pPr algn="ctr"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>Datenschutz beim </a:t>
            </a:r>
            <a:r>
              <a:rPr lang="de-DE" dirty="0" smtClean="0"/>
              <a:t>Einsatz der </a:t>
            </a:r>
            <a:r>
              <a:rPr lang="de-DE" dirty="0" smtClean="0"/>
              <a:t>Lernplattform </a:t>
            </a:r>
            <a:r>
              <a:rPr lang="de-DE" dirty="0" err="1" smtClean="0"/>
              <a:t>Moodle</a:t>
            </a:r>
            <a:r>
              <a:rPr lang="de-DE" dirty="0" smtClean="0"/>
              <a:t> − </a:t>
            </a:r>
            <a:br>
              <a:rPr lang="de-DE" dirty="0" smtClean="0"/>
            </a:br>
            <a:r>
              <a:rPr lang="de-DE" dirty="0" smtClean="0"/>
              <a:t>(neue?) </a:t>
            </a:r>
            <a:r>
              <a:rPr lang="de-DE" dirty="0"/>
              <a:t>Anforderungen durch die </a:t>
            </a:r>
            <a:r>
              <a:rPr lang="de-DE" dirty="0" smtClean="0"/>
              <a:t>EU-Datenschutzgrundverordnung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26. Februar 2018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809528" y="4791919"/>
            <a:ext cx="3975099" cy="1518569"/>
          </a:xfrm>
        </p:spPr>
        <p:txBody>
          <a:bodyPr/>
          <a:lstStyle/>
          <a:p>
            <a:pPr algn="ctr" eaLnBrk="1" hangingPunct="1"/>
            <a:r>
              <a:rPr lang="de-DE" dirty="0" smtClean="0"/>
              <a:t>Andreas Brennecke</a:t>
            </a:r>
            <a:br>
              <a:rPr lang="de-DE" dirty="0" smtClean="0"/>
            </a:br>
            <a:r>
              <a:rPr lang="de-DE" dirty="0" smtClean="0"/>
              <a:t>Datenschutzbeauftragter</a:t>
            </a:r>
            <a:br>
              <a:rPr lang="de-DE" dirty="0" smtClean="0"/>
            </a:br>
            <a:r>
              <a:rPr lang="de-DE" dirty="0" smtClean="0"/>
              <a:t>der Universität Paderborn</a:t>
            </a:r>
          </a:p>
          <a:p>
            <a:pPr algn="ctr" eaLnBrk="1" hangingPunct="1"/>
            <a:r>
              <a:rPr lang="de-DE" dirty="0" smtClean="0"/>
              <a:t>E-Mail: brennecke@uni-paderborn.de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02" y="2317891"/>
            <a:ext cx="3988687" cy="39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Berechtigungskonzept – Rollen &amp; Rechte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30" t="54771" r="24352" b="23792"/>
          <a:stretch/>
        </p:blipFill>
        <p:spPr>
          <a:xfrm>
            <a:off x="842964" y="2403744"/>
            <a:ext cx="6341608" cy="1466344"/>
          </a:xfrm>
        </p:spPr>
      </p:pic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/>
          <a:srcRect t="20108" r="8694" b="43685"/>
          <a:stretch/>
        </p:blipFill>
        <p:spPr bwMode="auto">
          <a:xfrm>
            <a:off x="812454" y="4652390"/>
            <a:ext cx="8495561" cy="18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61964" y="1209583"/>
            <a:ext cx="8566340" cy="483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5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kern="0" dirty="0" err="1" smtClean="0"/>
              <a:t>Moodle</a:t>
            </a:r>
            <a:r>
              <a:rPr lang="de-DE" kern="0" dirty="0" smtClean="0"/>
              <a:t> bietet die Möglichkeit </a:t>
            </a:r>
            <a:r>
              <a:rPr lang="de-DE" kern="0" dirty="0"/>
              <a:t>eines </a:t>
            </a:r>
            <a:r>
              <a:rPr lang="de-DE" kern="0" dirty="0" smtClean="0"/>
              <a:t>Exports </a:t>
            </a:r>
            <a:r>
              <a:rPr lang="de-DE" kern="0" dirty="0"/>
              <a:t>des </a:t>
            </a:r>
            <a:r>
              <a:rPr lang="de-DE" kern="0" dirty="0" smtClean="0"/>
              <a:t>internen Berechtigungskonzept. Dieses ist jedoch kaum bzw. nur </a:t>
            </a:r>
            <a:br>
              <a:rPr lang="de-DE" kern="0" dirty="0" smtClean="0"/>
            </a:br>
            <a:r>
              <a:rPr lang="de-DE" kern="0" dirty="0" smtClean="0"/>
              <a:t>schwer les- und verstehbar.</a:t>
            </a:r>
          </a:p>
          <a:p>
            <a:pPr marL="0" indent="0">
              <a:buNone/>
            </a:pPr>
            <a:endParaRPr lang="de-DE" sz="2800" kern="0" dirty="0" smtClean="0"/>
          </a:p>
          <a:p>
            <a:endParaRPr lang="de-DE" sz="2800" kern="0" dirty="0"/>
          </a:p>
          <a:p>
            <a:endParaRPr lang="de-DE" sz="1050" kern="0" dirty="0" smtClean="0"/>
          </a:p>
          <a:p>
            <a:endParaRPr lang="de-DE" kern="0" dirty="0" smtClean="0"/>
          </a:p>
          <a:p>
            <a:r>
              <a:rPr lang="de-DE" kern="0" dirty="0" smtClean="0"/>
              <a:t>Erstellung einer verständlichen Rollen- &amp; Rechte-Übersicht.</a:t>
            </a:r>
          </a:p>
        </p:txBody>
      </p:sp>
    </p:spTree>
    <p:extLst>
      <p:ext uri="{BB962C8B-B14F-4D97-AF65-F5344CB8AC3E}">
        <p14:creationId xmlns:p14="http://schemas.microsoft.com/office/powerpoint/2010/main" val="14995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Informationspflichten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Betroffenen Personen muss die </a:t>
            </a:r>
            <a:r>
              <a:rPr lang="de-DE" dirty="0"/>
              <a:t>V</a:t>
            </a:r>
            <a:r>
              <a:rPr lang="de-DE" dirty="0" smtClean="0"/>
              <a:t>erarbeitung in </a:t>
            </a:r>
            <a:r>
              <a:rPr lang="de-DE" i="1" dirty="0" smtClean="0"/>
              <a:t>präziser, </a:t>
            </a:r>
            <a:r>
              <a:rPr lang="de-DE" i="1" dirty="0" err="1" smtClean="0"/>
              <a:t>transpa-renter</a:t>
            </a:r>
            <a:r>
              <a:rPr lang="de-DE" i="1" dirty="0" smtClean="0"/>
              <a:t>, verständlicher und leicht zugänglicher Form in einer klaren und einfachen Sprache </a:t>
            </a:r>
            <a:r>
              <a:rPr lang="de-DE" dirty="0" smtClean="0"/>
              <a:t>erläutert werden. </a:t>
            </a:r>
            <a:r>
              <a:rPr lang="de-DE" dirty="0"/>
              <a:t>(Art. </a:t>
            </a:r>
            <a:r>
              <a:rPr lang="de-DE" dirty="0" smtClean="0"/>
              <a:t>12 Abs. 1 </a:t>
            </a:r>
            <a:r>
              <a:rPr lang="de-DE" dirty="0"/>
              <a:t>DSGVO)</a:t>
            </a:r>
          </a:p>
          <a:p>
            <a:pPr marL="361950" indent="0">
              <a:buNone/>
            </a:pPr>
            <a:r>
              <a:rPr lang="de-DE" dirty="0" smtClean="0">
                <a:sym typeface="Wingdings"/>
              </a:rPr>
              <a:t> </a:t>
            </a:r>
            <a:r>
              <a:rPr lang="de-DE" dirty="0" smtClean="0"/>
              <a:t>einfache von überall erreichbare / verlinkte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Datenschutzerklärung</a:t>
            </a:r>
          </a:p>
          <a:p>
            <a:r>
              <a:rPr lang="de-DE" dirty="0" smtClean="0"/>
              <a:t>PANDA bietet zusätzlich vereinfachte Datenschutzhinweise an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panda.upb.de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23" y="3406394"/>
            <a:ext cx="6851490" cy="5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3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Betroffenenrechte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50975" cy="5202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Auskunft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smtClean="0"/>
              <a:t>binnen 1 </a:t>
            </a:r>
            <a:r>
              <a:rPr lang="de-DE" dirty="0"/>
              <a:t>Monats </a:t>
            </a:r>
            <a:r>
              <a:rPr lang="de-DE" dirty="0" smtClean="0"/>
              <a:t>(Art</a:t>
            </a:r>
            <a:r>
              <a:rPr lang="de-DE" dirty="0"/>
              <a:t>. 15, 12, Abs. </a:t>
            </a:r>
            <a:r>
              <a:rPr lang="de-DE" dirty="0" smtClean="0"/>
              <a:t>3 DSGVO; </a:t>
            </a:r>
            <a:r>
              <a:rPr lang="de-DE" sz="2000" dirty="0" smtClean="0"/>
              <a:t>neu ist die Frist</a:t>
            </a:r>
            <a:r>
              <a:rPr lang="de-DE" dirty="0" smtClean="0"/>
              <a:t>)</a:t>
            </a:r>
          </a:p>
          <a:p>
            <a:pPr marL="712788" indent="-350838">
              <a:spcBef>
                <a:spcPts val="0"/>
              </a:spcBef>
              <a:buFont typeface="Wingdings"/>
              <a:buChar char="ð"/>
            </a:pPr>
            <a:r>
              <a:rPr lang="de-DE" dirty="0" smtClean="0"/>
              <a:t>Sie müssen für einzelne Personen deren in </a:t>
            </a:r>
            <a:r>
              <a:rPr lang="de-DE" dirty="0" err="1" smtClean="0"/>
              <a:t>Moodle</a:t>
            </a:r>
            <a:r>
              <a:rPr lang="de-DE" dirty="0" smtClean="0"/>
              <a:t> gespeicherten Daten zusammenstellen können. </a:t>
            </a:r>
          </a:p>
          <a:p>
            <a:pPr marL="712788" indent="-350838">
              <a:spcBef>
                <a:spcPts val="0"/>
              </a:spcBef>
              <a:buFont typeface="Wingdings"/>
              <a:buChar char="ð"/>
            </a:pPr>
            <a:r>
              <a:rPr lang="de-DE" dirty="0" smtClean="0"/>
              <a:t>Ihre Hochschule muss Prozesse festlegen, wie mit Anfragen umgegangen werden soll.</a:t>
            </a:r>
          </a:p>
          <a:p>
            <a:pPr>
              <a:spcBef>
                <a:spcPts val="400"/>
              </a:spcBef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Berichtigung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Einschränkung</a:t>
            </a:r>
            <a:r>
              <a:rPr lang="de-DE" dirty="0" smtClean="0"/>
              <a:t> der Verarbeitung (Sperrung), …</a:t>
            </a:r>
          </a:p>
          <a:p>
            <a:pPr>
              <a:spcBef>
                <a:spcPts val="400"/>
              </a:spcBef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Löschung</a:t>
            </a:r>
            <a:r>
              <a:rPr lang="de-DE" dirty="0" smtClean="0"/>
              <a:t> / „Recht auf </a:t>
            </a:r>
            <a:r>
              <a:rPr lang="de-DE" dirty="0" err="1" smtClean="0"/>
              <a:t>Vergessenwerden</a:t>
            </a:r>
            <a:r>
              <a:rPr lang="de-DE" dirty="0" smtClean="0"/>
              <a:t>“ (Art</a:t>
            </a:r>
            <a:r>
              <a:rPr lang="de-DE" dirty="0"/>
              <a:t>. </a:t>
            </a:r>
            <a:r>
              <a:rPr lang="de-DE" dirty="0" smtClean="0"/>
              <a:t>16 DSGVO)</a:t>
            </a:r>
            <a:br>
              <a:rPr lang="de-DE" dirty="0" smtClean="0"/>
            </a:br>
            <a:r>
              <a:rPr lang="de-DE" dirty="0" smtClean="0"/>
              <a:t>Löschung muss erfolgen, wenn die Einwilligung widerrufen wurde oder Daten nicht mehr erforderlich sind (Rechtsgrundlage entfällt).</a:t>
            </a:r>
            <a:br>
              <a:rPr lang="de-DE" dirty="0" smtClean="0"/>
            </a:br>
            <a:r>
              <a:rPr lang="de-DE" dirty="0">
                <a:sym typeface="Wingdings"/>
              </a:rPr>
              <a:t> </a:t>
            </a:r>
            <a:r>
              <a:rPr lang="de-DE" b="1" dirty="0" smtClean="0"/>
              <a:t>Löschkonzept / Löschregeln festlegen</a:t>
            </a:r>
            <a:r>
              <a:rPr lang="de-DE" dirty="0"/>
              <a:t> (</a:t>
            </a:r>
            <a:r>
              <a:rPr lang="de-DE" dirty="0" smtClean="0"/>
              <a:t>Tripel)</a:t>
            </a:r>
          </a:p>
          <a:p>
            <a:pPr marL="712788" lvl="1" indent="-350838">
              <a:spcBef>
                <a:spcPts val="400"/>
              </a:spcBef>
            </a:pPr>
            <a:r>
              <a:rPr lang="de-DE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Datenart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/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Datenkategorie </a:t>
            </a:r>
            <a:r>
              <a:rPr lang="de-DE" dirty="0" smtClean="0"/>
              <a:t>(bspw. Profildaten, Kursmaterialien, Log-Daten), </a:t>
            </a:r>
          </a:p>
          <a:p>
            <a:pPr marL="712788" lvl="1" indent="-350838">
              <a:spcBef>
                <a:spcPts val="400"/>
              </a:spcBef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Startzeitpunkt</a:t>
            </a:r>
            <a:r>
              <a:rPr lang="de-DE" dirty="0" smtClean="0"/>
              <a:t> (bspw. Exmatrikulation, Kurs-/Semesterende, auslösendes Event), </a:t>
            </a:r>
          </a:p>
          <a:p>
            <a:pPr marL="712788" lvl="1" indent="-350838">
              <a:spcBef>
                <a:spcPts val="400"/>
              </a:spcBef>
            </a:pP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Löschfrist</a:t>
            </a:r>
            <a:r>
              <a:rPr lang="de-DE" dirty="0" smtClean="0"/>
              <a:t> (bspw. 3 Monate, 8 Semester, 7 Tage)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DIN 66398 schlägt möglichst standardisierte Löschklassen vor</a:t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Datenschutzfolgenabschätzung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91168" cy="5202237"/>
          </a:xfrm>
        </p:spPr>
        <p:txBody>
          <a:bodyPr/>
          <a:lstStyle/>
          <a:p>
            <a:r>
              <a:rPr lang="de-DE" dirty="0" smtClean="0"/>
              <a:t>Die bisherige Vorabkontrolle </a:t>
            </a:r>
            <a:r>
              <a:rPr lang="de-DE" dirty="0"/>
              <a:t>durch </a:t>
            </a:r>
            <a:r>
              <a:rPr lang="de-DE" dirty="0" smtClean="0"/>
              <a:t>die Datenschutzbeauftragten  </a:t>
            </a:r>
            <a:br>
              <a:rPr lang="de-DE" dirty="0" smtClean="0"/>
            </a:br>
            <a:r>
              <a:rPr lang="de-DE" dirty="0" smtClean="0"/>
              <a:t>(§ 10 Abs. 3 DSG </a:t>
            </a:r>
            <a:r>
              <a:rPr lang="de-DE" dirty="0"/>
              <a:t>NRW-alt</a:t>
            </a:r>
            <a:r>
              <a:rPr lang="de-DE" dirty="0" smtClean="0"/>
              <a:t>) wird durch eine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Datenschutz-Folgen-abschätzung</a:t>
            </a:r>
            <a:r>
              <a:rPr lang="de-DE" dirty="0" smtClean="0"/>
              <a:t> </a:t>
            </a:r>
            <a:r>
              <a:rPr lang="de-DE" dirty="0"/>
              <a:t>durch </a:t>
            </a:r>
            <a:r>
              <a:rPr lang="de-DE" dirty="0" smtClean="0"/>
              <a:t>die Verantwortlichen ersetzt </a:t>
            </a:r>
            <a:r>
              <a:rPr lang="de-DE" dirty="0"/>
              <a:t>(Art. </a:t>
            </a:r>
            <a:r>
              <a:rPr lang="de-DE" dirty="0" smtClean="0"/>
              <a:t>35 DSGVO).</a:t>
            </a:r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Eine Folgenabschätzung ist durchzuführen wenn voraussichtlich ein hohes Risiko für die Rechte und Freiheiten der Betroffenen besteht.</a:t>
            </a:r>
          </a:p>
          <a:p>
            <a:r>
              <a:rPr lang="de-DE" dirty="0" smtClean="0"/>
              <a:t>„Liste der Aufsichtsbehörde“ oder „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Schwellwertanalyse</a:t>
            </a:r>
            <a:r>
              <a:rPr lang="de-DE" dirty="0" smtClean="0"/>
              <a:t>“ </a:t>
            </a:r>
          </a:p>
          <a:p>
            <a:pPr lvl="1"/>
            <a:r>
              <a:rPr lang="de-DE" dirty="0" smtClean="0"/>
              <a:t>Schutzbedarfsfeststellung (IT-Sicherheit) -&gt; hoch</a:t>
            </a:r>
          </a:p>
          <a:p>
            <a:pPr lvl="1"/>
            <a:r>
              <a:rPr lang="de-DE" dirty="0" smtClean="0"/>
              <a:t>Besonders schützenswerte Daten (Art</a:t>
            </a:r>
            <a:r>
              <a:rPr lang="de-DE" dirty="0"/>
              <a:t>. </a:t>
            </a:r>
            <a:r>
              <a:rPr lang="de-DE" dirty="0" smtClean="0"/>
              <a:t>9 </a:t>
            </a:r>
            <a:r>
              <a:rPr lang="de-DE" dirty="0"/>
              <a:t>DSGVO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Umfassende Bewertung persönlicher Aspekte / Profilbildung</a:t>
            </a:r>
          </a:p>
          <a:p>
            <a:pPr lvl="1"/>
            <a:r>
              <a:rPr lang="de-DE" dirty="0" smtClean="0"/>
              <a:t>…</a:t>
            </a:r>
            <a:endParaRPr lang="de-DE" dirty="0"/>
          </a:p>
          <a:p>
            <a:r>
              <a:rPr lang="de-DE" dirty="0" smtClean="0"/>
              <a:t>Für die Durchführung gibt es verschiedene Ansätze und Vorschläge:</a:t>
            </a:r>
          </a:p>
          <a:p>
            <a:pPr marL="0" indent="0">
              <a:buNone/>
            </a:pPr>
            <a:r>
              <a:rPr lang="de-DE" sz="2000" dirty="0" smtClean="0"/>
              <a:t>Bspw. https</a:t>
            </a:r>
            <a:r>
              <a:rPr lang="de-DE" sz="2000" dirty="0"/>
              <a:t>://www.datenschutzzentrum.de/uploads/datenschutzfolgenabschaetzung</a:t>
            </a:r>
            <a:r>
              <a:rPr lang="de-DE" sz="2000" dirty="0" smtClean="0"/>
              <a:t>/</a:t>
            </a:r>
            <a:br>
              <a:rPr lang="de-DE" sz="2000" dirty="0" smtClean="0"/>
            </a:br>
            <a:r>
              <a:rPr lang="de-DE" sz="2000" dirty="0" smtClean="0"/>
              <a:t>20171106-Planspiel-Datenschutz-Folgenabschaetzung.pdf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1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 der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Datenschutz ist durch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Technikgestaltung </a:t>
            </a:r>
            <a:r>
              <a:rPr lang="de-DE" dirty="0"/>
              <a:t>(Privacy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Design) </a:t>
            </a:r>
            <a:br>
              <a:rPr lang="de-DE" dirty="0" smtClean="0"/>
            </a:b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und datenschutzfreundliche 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Voreinstellungen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de-DE" dirty="0" smtClean="0"/>
              <a:t>Privacy </a:t>
            </a:r>
            <a:r>
              <a:rPr lang="de-DE" dirty="0" err="1"/>
              <a:t>by</a:t>
            </a:r>
            <a:r>
              <a:rPr lang="de-DE" dirty="0"/>
              <a:t> Default)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 </a:t>
            </a:r>
            <a:r>
              <a:rPr lang="de-DE" dirty="0"/>
              <a:t>gewährleisten </a:t>
            </a:r>
            <a:r>
              <a:rPr lang="de-DE" dirty="0" smtClean="0"/>
              <a:t>(</a:t>
            </a:r>
            <a:r>
              <a:rPr lang="de-DE" dirty="0"/>
              <a:t>Art. 25 DSGVO</a:t>
            </a:r>
            <a:r>
              <a:rPr lang="de-DE" dirty="0" smtClean="0"/>
              <a:t>).</a:t>
            </a: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Bei der Verarbeitung personenbezogener Daten ist grundsätzlich ein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Sicherheitskonzept</a:t>
            </a:r>
            <a:r>
              <a:rPr lang="de-DE" dirty="0" smtClean="0"/>
              <a:t> für normalen Schutzbedarf (bspw. BSI-Grundschutz, ISO 27000) zu erstellen und nachzuweisen (Art. 24 DSGVO).</a:t>
            </a:r>
          </a:p>
          <a:p>
            <a:r>
              <a:rPr lang="de-DE" dirty="0" smtClean="0"/>
              <a:t>Es ist ein den Risiken (</a:t>
            </a:r>
            <a:r>
              <a:rPr lang="de-DE" dirty="0">
                <a:sym typeface="Wingdings"/>
              </a:rPr>
              <a:t></a:t>
            </a:r>
            <a:r>
              <a:rPr lang="de-DE" dirty="0" smtClean="0"/>
              <a:t> Folgenabschätzung) entsprechendes angemessenes Schutzniveau zu gewährleisten </a:t>
            </a:r>
            <a:r>
              <a:rPr lang="de-DE" dirty="0"/>
              <a:t>(Art. 32 DSGVO</a:t>
            </a:r>
            <a:r>
              <a:rPr lang="de-DE" dirty="0" smtClean="0"/>
              <a:t>): </a:t>
            </a:r>
          </a:p>
          <a:p>
            <a:pPr lvl="1"/>
            <a:r>
              <a:rPr lang="de-DE" dirty="0" err="1" smtClean="0"/>
              <a:t>Pseudonymisierung</a:t>
            </a:r>
            <a:r>
              <a:rPr lang="de-DE" dirty="0" smtClean="0"/>
              <a:t>, Verschlüsselung</a:t>
            </a:r>
          </a:p>
          <a:p>
            <a:pPr lvl="1"/>
            <a:r>
              <a:rPr lang="de-DE" dirty="0" smtClean="0"/>
              <a:t>Schutzmaßnahmen (Vertraulichkeit, Integrität, Verfügbarkeit, Belastbarkeit)</a:t>
            </a:r>
          </a:p>
          <a:p>
            <a:pPr lvl="1"/>
            <a:r>
              <a:rPr lang="de-DE" dirty="0" smtClean="0"/>
              <a:t>Standarddatenschutzmodell − SDM (zusätzlich: Transparenz, Nichtverkettung, </a:t>
            </a:r>
            <a:r>
              <a:rPr lang="de-DE" dirty="0" err="1" smtClean="0"/>
              <a:t>Intervenierbarkeit</a:t>
            </a:r>
            <a:r>
              <a:rPr lang="de-DE" dirty="0" smtClean="0"/>
              <a:t>) </a:t>
            </a:r>
            <a:r>
              <a:rPr lang="de-DE" dirty="0">
                <a:sym typeface="Wingdings"/>
              </a:rPr>
              <a:t></a:t>
            </a:r>
            <a:r>
              <a:rPr lang="de-DE" dirty="0" smtClean="0"/>
              <a:t> Katalog mit Datenschutz-Maßnahmen im Entwurf</a:t>
            </a:r>
          </a:p>
          <a:p>
            <a:pPr lvl="1"/>
            <a:r>
              <a:rPr lang="de-DE" dirty="0" smtClean="0"/>
              <a:t>Regelmäßige Überprüfung der Wirksamkeit</a:t>
            </a:r>
          </a:p>
          <a:p>
            <a:pPr lvl="1"/>
            <a:r>
              <a:rPr lang="de-DE" dirty="0" smtClean="0"/>
              <a:t>…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96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Unterschiedliche Nutzung erfordert unterschiedliche Maßnahmen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de-DE" dirty="0" smtClean="0"/>
              <a:t>Anonyme Nutzung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Authentifizierter Zugriff auf kursbasierte Lernmaterialien 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Kooperatives Arbeiten</a:t>
            </a:r>
          </a:p>
          <a:p>
            <a:pPr>
              <a:spcBef>
                <a:spcPts val="400"/>
              </a:spcBef>
            </a:pPr>
            <a:r>
              <a:rPr lang="de-DE" dirty="0"/>
              <a:t>Abgabe studentischer Arbeiten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(</a:t>
            </a:r>
            <a:r>
              <a:rPr lang="de-DE" dirty="0" err="1"/>
              <a:t>Self</a:t>
            </a:r>
            <a:r>
              <a:rPr lang="de-DE" dirty="0"/>
              <a:t>-)Assessments</a:t>
            </a:r>
            <a:endParaRPr lang="de-DE" dirty="0" smtClean="0"/>
          </a:p>
          <a:p>
            <a:pPr>
              <a:spcBef>
                <a:spcPts val="400"/>
              </a:spcBef>
            </a:pPr>
            <a:r>
              <a:rPr lang="de-DE" dirty="0" smtClean="0"/>
              <a:t>Durchführung studienrelevanter Prüfungen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Verwaltung von Videos aus Studienseminaren (Schulen)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Learning Analytics</a:t>
            </a:r>
          </a:p>
          <a:p>
            <a:pPr>
              <a:spcBef>
                <a:spcPts val="400"/>
              </a:spcBef>
            </a:pPr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err="1" smtClean="0"/>
              <a:t>One</a:t>
            </a:r>
            <a:r>
              <a:rPr lang="de-DE" dirty="0" smtClean="0"/>
              <a:t>                     </a:t>
            </a:r>
            <a:r>
              <a:rPr lang="de-DE" dirty="0" err="1" smtClean="0"/>
              <a:t>doesn‘t</a:t>
            </a:r>
            <a:r>
              <a:rPr lang="de-DE" dirty="0" smtClean="0"/>
              <a:t> fit all!</a:t>
            </a: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38" y="6159643"/>
            <a:ext cx="1348690" cy="3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 bwMode="auto">
          <a:xfrm>
            <a:off x="4632290" y="1537399"/>
            <a:ext cx="0" cy="42203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Rechteck 9"/>
          <p:cNvSpPr/>
          <p:nvPr/>
        </p:nvSpPr>
        <p:spPr>
          <a:xfrm>
            <a:off x="4658416" y="2239779"/>
            <a:ext cx="13816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err="1" smtClean="0"/>
              <a:t>Eingiffs</a:t>
            </a:r>
            <a:r>
              <a:rPr lang="de-DE" dirty="0" smtClean="0"/>
              <a:t>-intensität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das </a:t>
            </a:r>
            <a:r>
              <a:rPr lang="de-DE" dirty="0" smtClean="0"/>
              <a:t>Grund-recht </a:t>
            </a:r>
            <a:r>
              <a:rPr lang="de-DE" dirty="0"/>
              <a:t>auf </a:t>
            </a:r>
            <a:r>
              <a:rPr lang="de-DE" dirty="0" smtClean="0"/>
              <a:t>Daten-schutz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6066189" y="1537399"/>
            <a:ext cx="0" cy="42203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7500088" y="1537399"/>
            <a:ext cx="0" cy="42203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Rechteck 13"/>
          <p:cNvSpPr/>
          <p:nvPr/>
        </p:nvSpPr>
        <p:spPr>
          <a:xfrm>
            <a:off x="7526214" y="2032114"/>
            <a:ext cx="14352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err="1" smtClean="0"/>
              <a:t>Erfor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derliche</a:t>
            </a:r>
            <a:r>
              <a:rPr lang="de-DE" dirty="0" smtClean="0"/>
              <a:t> Schutz-maß-nahmen / Garantien für die </a:t>
            </a:r>
            <a:r>
              <a:rPr lang="de-DE" dirty="0" err="1" smtClean="0"/>
              <a:t>Betroffe-nen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6092315" y="2452470"/>
            <a:ext cx="1381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/>
              <a:t>Schutz-bedarf </a:t>
            </a:r>
            <a:r>
              <a:rPr lang="de-DE" dirty="0"/>
              <a:t>(normal, hoch, </a:t>
            </a:r>
            <a:endParaRPr lang="de-DE" dirty="0" smtClean="0"/>
          </a:p>
          <a:p>
            <a:pPr algn="l"/>
            <a:r>
              <a:rPr lang="de-DE" dirty="0" smtClean="0"/>
              <a:t>sehr </a:t>
            </a:r>
          </a:p>
          <a:p>
            <a:pPr algn="l"/>
            <a:r>
              <a:rPr lang="de-DE" dirty="0" smtClean="0"/>
              <a:t>hoch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86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Rechtmäßigkeit der Verarbeitung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1913" y="1335088"/>
            <a:ext cx="8450975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Mögliche Bedingungen für eine 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rechtmäßige Verarbeitung </a:t>
            </a:r>
            <a:r>
              <a:rPr lang="de-DE" dirty="0"/>
              <a:t>(Art. </a:t>
            </a:r>
            <a:r>
              <a:rPr lang="de-DE" dirty="0" smtClean="0"/>
              <a:t>6 </a:t>
            </a:r>
            <a:r>
              <a:rPr lang="de-DE" dirty="0"/>
              <a:t>DSGVO</a:t>
            </a:r>
            <a:r>
              <a:rPr lang="de-DE" dirty="0" smtClean="0"/>
              <a:t>) 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Einwilligung (zweckgebunden, freiwillig, widerrufbar)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Vertrag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Rechtliche Verpflichtungen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Wahrung lebenswichtiger Interessen der Betroffenen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Wahrnehmung einer übertragenen Aufgabe</a:t>
            </a:r>
          </a:p>
          <a:p>
            <a:pPr marL="542925" lvl="1" indent="-271463">
              <a:spcBef>
                <a:spcPts val="300"/>
              </a:spcBef>
              <a:buFont typeface="+mj-lt"/>
              <a:buAutoNum type="alphaLcPeriod"/>
            </a:pPr>
            <a:r>
              <a:rPr lang="de-DE" dirty="0" smtClean="0"/>
              <a:t>Berechtigtes Interesse des Verarbeiters (nicht für Behörden in Erfüllung ihrer Aufgaben)</a:t>
            </a:r>
          </a:p>
          <a:p>
            <a:pPr marL="271462" lvl="1" indent="0">
              <a:buNone/>
            </a:pPr>
            <a:r>
              <a:rPr lang="de-DE" dirty="0" smtClean="0"/>
              <a:t>Rechtsgrundlagen für c. und e. werden durch die Mitgliedsstaaten festgelegt</a:t>
            </a:r>
          </a:p>
          <a:p>
            <a:r>
              <a:rPr lang="de-DE" dirty="0" smtClean="0"/>
              <a:t>Die Einwilligung ist kein Mittel bei verpflichtender Lehre!</a:t>
            </a:r>
          </a:p>
          <a:p>
            <a:r>
              <a:rPr lang="de-DE" dirty="0" smtClean="0"/>
              <a:t>I.d.R. wird E-Learning im Rahmen übertragener Aufgaben angeboten.</a:t>
            </a:r>
          </a:p>
          <a:p>
            <a:r>
              <a:rPr lang="de-DE" dirty="0" smtClean="0"/>
              <a:t>Ggf. Einwilligungserklärungen für eine Nutzung, die nicht mehr durch die übertragene Aufgabe gedeckt ist (bspw. freiwillige Teilnahme an einem Learning-Analytics-Programm).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7118350" y="6469063"/>
            <a:ext cx="2025650" cy="392112"/>
          </a:xfrm>
        </p:spPr>
        <p:txBody>
          <a:bodyPr/>
          <a:lstStyle/>
          <a:p>
            <a:pPr>
              <a:defRPr/>
            </a:pPr>
            <a:fld id="{67C5CF4D-681B-4343-9B58-5BB99B27A8A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2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Ordnungen als Rechtsgrundlage für Datenverarbeitung beim E-Learning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Hochschulen können im Rahmen der Selbstverwaltung für die ihnen zugewiesenen Aufgaben ihre Angelegenheiten durch Satzungen selbst regeln. </a:t>
            </a:r>
          </a:p>
          <a:p>
            <a:pPr lvl="1"/>
            <a:r>
              <a:rPr lang="de-DE" dirty="0" smtClean="0"/>
              <a:t>Diese dürfen jedoch den Regelungen der Datenschutz-Grundverordnung (DSGVO) </a:t>
            </a:r>
            <a:r>
              <a:rPr lang="de-DE" dirty="0"/>
              <a:t>nicht </a:t>
            </a:r>
            <a:r>
              <a:rPr lang="de-DE" dirty="0" smtClean="0"/>
              <a:t>entgegenstehen. Prinzipen der Rechtmäßigkeit, Erforderlichkeit, Zweckbindung, Minimalität, … müssen eingehalten werden.</a:t>
            </a:r>
          </a:p>
          <a:p>
            <a:r>
              <a:rPr lang="de-DE" dirty="0" smtClean="0"/>
              <a:t>Die Regelungen der Ordnung müssen zugewiesene Aufgaben konkretisieren, bspw. aus dem HG NRW:</a:t>
            </a:r>
          </a:p>
          <a:p>
            <a:pPr lvl="1"/>
            <a:r>
              <a:rPr lang="de-DE" dirty="0" smtClean="0"/>
              <a:t>§ 3 Abs. 3 „… Die Hochschulen </a:t>
            </a:r>
            <a:r>
              <a:rPr lang="de-DE" dirty="0"/>
              <a:t>sollen ergänzend Lehrangebote in Form </a:t>
            </a:r>
            <a:r>
              <a:rPr lang="de-DE" dirty="0" smtClean="0"/>
              <a:t>elektronischer </a:t>
            </a:r>
            <a:r>
              <a:rPr lang="de-DE" dirty="0"/>
              <a:t>Information </a:t>
            </a:r>
            <a:r>
              <a:rPr lang="de-DE" dirty="0" smtClean="0"/>
              <a:t>und </a:t>
            </a:r>
            <a:r>
              <a:rPr lang="de-DE" dirty="0"/>
              <a:t>Kommunikation (Online-Lehrangebote) entwickeln</a:t>
            </a:r>
            <a:r>
              <a:rPr lang="de-DE" dirty="0" smtClean="0"/>
              <a:t>.“</a:t>
            </a:r>
            <a:endParaRPr lang="de-DE" dirty="0"/>
          </a:p>
          <a:p>
            <a:pPr lvl="1"/>
            <a:r>
              <a:rPr lang="de-DE" dirty="0" smtClean="0"/>
              <a:t>§ 4 Abs. 2 „Freiheit </a:t>
            </a:r>
            <a:r>
              <a:rPr lang="de-DE" dirty="0"/>
              <a:t>der </a:t>
            </a:r>
            <a:r>
              <a:rPr lang="de-DE" dirty="0" smtClean="0"/>
              <a:t>Lehre“ umfasst „methodische Gestaltung“</a:t>
            </a:r>
          </a:p>
          <a:p>
            <a:pPr lvl="1"/>
            <a:r>
              <a:rPr lang="de-DE" dirty="0" smtClean="0"/>
              <a:t>§ 58 Abs. 1 „Berücksichtigung der </a:t>
            </a:r>
            <a:r>
              <a:rPr lang="de-DE" dirty="0"/>
              <a:t>Anforderungen und Veränderungen in der </a:t>
            </a:r>
            <a:r>
              <a:rPr lang="de-DE" dirty="0" smtClean="0"/>
              <a:t>Berufswelt“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0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Regelungen in Satzungen / Ordnungen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531362" cy="520223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Bzgl. einer Musterordnung siehe </a:t>
            </a:r>
            <a:r>
              <a:rPr lang="de-DE" dirty="0" err="1"/>
              <a:t>Roßnagel</a:t>
            </a:r>
            <a:r>
              <a:rPr lang="de-DE" dirty="0"/>
              <a:t>, </a:t>
            </a:r>
            <a:r>
              <a:rPr lang="de-DE" dirty="0" smtClean="0"/>
              <a:t>Schnabel (2009) (vor DSGVO)</a:t>
            </a:r>
          </a:p>
          <a:p>
            <a:pPr marL="712788" indent="-350838"/>
            <a:r>
              <a:rPr lang="de-DE" dirty="0"/>
              <a:t>begründete erforderliche Datenverarbeitung / darüber hinaus einwilligungsbasierte freiwillige Nutzung (Alternativen)</a:t>
            </a:r>
            <a:endParaRPr lang="de-DE" dirty="0" smtClean="0"/>
          </a:p>
          <a:p>
            <a:pPr marL="712788" indent="-350838"/>
            <a:r>
              <a:rPr lang="de-DE" dirty="0" smtClean="0"/>
              <a:t>Zulässige Daten: Bestandsdaten, Nutzungsdaten, Inhaltsdaten</a:t>
            </a:r>
          </a:p>
          <a:p>
            <a:pPr marL="712788" indent="-350838"/>
            <a:r>
              <a:rPr lang="de-DE" dirty="0" smtClean="0"/>
              <a:t>Erlaubnistatbestände für Forschung</a:t>
            </a:r>
          </a:p>
          <a:p>
            <a:pPr marL="712788" indent="-350838"/>
            <a:r>
              <a:rPr lang="de-DE" dirty="0" smtClean="0"/>
              <a:t>Besonderheiten von Videos (Bildurheberrecht) </a:t>
            </a:r>
          </a:p>
          <a:p>
            <a:pPr marL="712788" indent="-350838"/>
            <a:r>
              <a:rPr lang="de-DE" dirty="0" smtClean="0"/>
              <a:t>Löschfristen</a:t>
            </a:r>
          </a:p>
          <a:p>
            <a:pPr marL="712788" indent="-350838"/>
            <a:r>
              <a:rPr lang="de-DE" dirty="0" smtClean="0"/>
              <a:t>Datensicherheit</a:t>
            </a:r>
          </a:p>
          <a:p>
            <a:pPr marL="712788" indent="-350838"/>
            <a:r>
              <a:rPr lang="de-DE" dirty="0" smtClean="0"/>
              <a:t>…</a:t>
            </a:r>
          </a:p>
          <a:p>
            <a:pPr marL="0" indent="0">
              <a:buNone/>
            </a:pPr>
            <a:r>
              <a:rPr lang="de-DE" dirty="0" smtClean="0"/>
              <a:t>Eine Ordnung gilt zunächst nur für die Angehörigen der Hochschule. </a:t>
            </a:r>
            <a:br>
              <a:rPr lang="de-DE" dirty="0" smtClean="0"/>
            </a:br>
            <a:r>
              <a:rPr lang="de-DE" dirty="0" smtClean="0"/>
              <a:t>Externe Nutzer müssten diese erst bspw. im Rahmen einer Einwilligung anerkennen.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5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Auftragsdatenverarbeitungen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Erfolgt die Verarbeitung im Auftrag eines Verantwortlichen (</a:t>
            </a:r>
            <a:r>
              <a:rPr lang="de-DE" dirty="0"/>
              <a:t>z</a:t>
            </a:r>
            <a:r>
              <a:rPr lang="de-DE" dirty="0" smtClean="0"/>
              <a:t>. B</a:t>
            </a:r>
            <a:r>
              <a:rPr lang="de-DE" dirty="0"/>
              <a:t>. </a:t>
            </a:r>
            <a:r>
              <a:rPr lang="de-DE" dirty="0" err="1"/>
              <a:t>Moodle</a:t>
            </a:r>
            <a:r>
              <a:rPr lang="de-DE" dirty="0"/>
              <a:t> wird durch einen externen Anbieter </a:t>
            </a:r>
            <a:r>
              <a:rPr lang="de-DE" dirty="0" smtClean="0"/>
              <a:t>gehostet oder gewartet (Fernwartung); in </a:t>
            </a:r>
            <a:r>
              <a:rPr lang="de-DE" dirty="0" err="1"/>
              <a:t>Moodle</a:t>
            </a:r>
            <a:r>
              <a:rPr lang="de-DE" dirty="0"/>
              <a:t> werden externe Dienste </a:t>
            </a:r>
            <a:r>
              <a:rPr lang="de-DE" dirty="0" smtClean="0"/>
              <a:t>eingebunden und genutzt), so muss der Auftragnehmer ebenfalls die DSGVO einhalten und die Rechte der Betroffenen gewährleisten </a:t>
            </a:r>
            <a:r>
              <a:rPr lang="de-DE" dirty="0"/>
              <a:t>(Art. </a:t>
            </a:r>
            <a:r>
              <a:rPr lang="de-DE" dirty="0" smtClean="0"/>
              <a:t>28 </a:t>
            </a:r>
            <a:r>
              <a:rPr lang="de-DE" dirty="0"/>
              <a:t>DSGVO</a:t>
            </a:r>
            <a:r>
              <a:rPr lang="de-DE" dirty="0" smtClean="0"/>
              <a:t>).</a:t>
            </a:r>
          </a:p>
          <a:p>
            <a:pPr lvl="1"/>
            <a:r>
              <a:rPr lang="de-DE" dirty="0" smtClean="0"/>
              <a:t>Der Auftragnehmer muss hinreichende Garantien bieten; der Verantwortliche muss diese prüfen.</a:t>
            </a:r>
          </a:p>
          <a:p>
            <a:pPr lvl="1"/>
            <a:r>
              <a:rPr lang="de-DE" dirty="0" smtClean="0"/>
              <a:t>Die Verarbeitung muss vertraglich geregelt sein. Vertrag zur Verarbeitung personenbezogener Daten im Auftrag (ADV-Vertrag)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2000" dirty="0" smtClean="0"/>
              <a:t>Muster </a:t>
            </a:r>
            <a:r>
              <a:rPr lang="de-DE" sz="2000" dirty="0"/>
              <a:t>bspw. </a:t>
            </a:r>
            <a:br>
              <a:rPr lang="de-DE" sz="2000" dirty="0"/>
            </a:br>
            <a:r>
              <a:rPr lang="de-DE" sz="2000" dirty="0" smtClean="0"/>
              <a:t>unter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www.zendas.de</a:t>
            </a:r>
          </a:p>
          <a:p>
            <a:pPr lvl="1"/>
            <a:endParaRPr lang="de-DE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64" y="4676728"/>
            <a:ext cx="5406013" cy="54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8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301087" cy="2404399"/>
          </a:xfrm>
        </p:spPr>
        <p:txBody>
          <a:bodyPr/>
          <a:lstStyle/>
          <a:p>
            <a:r>
              <a:rPr lang="de-DE" dirty="0"/>
              <a:t>Datenschutzrechtliche Besonderheiten beim E-Learning</a:t>
            </a:r>
          </a:p>
          <a:p>
            <a:r>
              <a:rPr lang="de-DE" dirty="0"/>
              <a:t>Rechtliche </a:t>
            </a:r>
            <a:r>
              <a:rPr lang="de-DE" dirty="0" smtClean="0"/>
              <a:t>Grundlagen </a:t>
            </a:r>
            <a:r>
              <a:rPr lang="de-DE" dirty="0"/>
              <a:t>des </a:t>
            </a:r>
            <a:r>
              <a:rPr lang="de-DE" dirty="0" smtClean="0"/>
              <a:t>Datenschutzes</a:t>
            </a:r>
          </a:p>
          <a:p>
            <a:r>
              <a:rPr lang="de-DE" dirty="0" smtClean="0"/>
              <a:t>Grundsätze und Handlungsfelder aus der EU-DSGVO</a:t>
            </a:r>
          </a:p>
          <a:p>
            <a:r>
              <a:rPr lang="de-DE" dirty="0" smtClean="0"/>
              <a:t>Aufgaben </a:t>
            </a:r>
            <a:r>
              <a:rPr lang="de-DE" dirty="0"/>
              <a:t>für Betreiber / Verantwortliche</a:t>
            </a:r>
          </a:p>
          <a:p>
            <a:r>
              <a:rPr lang="de-DE" dirty="0"/>
              <a:t>Zusammenfassung, Fragen und Diskussion </a:t>
            </a:r>
          </a:p>
        </p:txBody>
      </p:sp>
      <p:pic>
        <p:nvPicPr>
          <p:cNvPr id="1029" name="Picture 5" descr="C:\Users\anbr\AppData\Local\Microsoft\Windows\Temporary Internet Files\Content.IE5\MS5VCBFS\7371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1" b="-15161"/>
          <a:stretch/>
        </p:blipFill>
        <p:spPr bwMode="auto">
          <a:xfrm>
            <a:off x="0" y="3819974"/>
            <a:ext cx="9144000" cy="3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 rot="20400000">
            <a:off x="6135" y="4893894"/>
            <a:ext cx="3112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fit für die DSGVO? 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 rot="20400000">
            <a:off x="321200" y="3969319"/>
            <a:ext cx="160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1" dirty="0" smtClean="0">
                <a:solidFill>
                  <a:schemeClr val="bg1"/>
                </a:solidFill>
              </a:rPr>
              <a:t>Ist Ihr                     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0000">
            <a:off x="205680" y="4488687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Sensibilisierung und Schulung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Hochschule ist verpflichtet ihre Mitarbeiter, die für die Verarbeitung personenbezogene Daten verantwortlich sind sowie </a:t>
            </a:r>
            <a:br>
              <a:rPr lang="de-DE" dirty="0" smtClean="0"/>
            </a:br>
            <a:r>
              <a:rPr lang="de-DE" dirty="0" smtClean="0"/>
              <a:t>die an den Verarbeitungsvorgängen beteiligten Personen für den Datenschutz zu </a:t>
            </a:r>
            <a:r>
              <a:rPr lang="de-DE" dirty="0" smtClean="0">
                <a:solidFill>
                  <a:srgbClr val="0070C0"/>
                </a:solidFill>
              </a:rPr>
              <a:t>sensibilisieren</a:t>
            </a:r>
            <a:r>
              <a:rPr lang="de-DE" dirty="0" smtClean="0"/>
              <a:t> und geeignet zu </a:t>
            </a:r>
            <a:r>
              <a:rPr lang="de-DE" dirty="0" smtClean="0">
                <a:solidFill>
                  <a:srgbClr val="0070C0"/>
                </a:solidFill>
              </a:rPr>
              <a:t>schulen</a:t>
            </a:r>
            <a:r>
              <a:rPr lang="de-DE" dirty="0" smtClean="0"/>
              <a:t>. </a:t>
            </a:r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Fragen Sie nach, wie bei Ihnen die Datenschutz-Grundverordnung umgesetzt wird / werden soll (insb. übergreifende Prozesse zu Auskunft, Meldung von Datenschutzverstößen, …).</a:t>
            </a:r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Nehmen Sie Schulungsangebote war.</a:t>
            </a:r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Beteiligen Sie frühzeitig Ihre Datenschutzbeauftragten und Informations-/IT-Sicherheitsbeauftragten und fragen Sie nach </a:t>
            </a:r>
            <a:br>
              <a:rPr lang="de-DE" dirty="0" smtClean="0"/>
            </a:br>
            <a:r>
              <a:rPr lang="de-DE" dirty="0" smtClean="0"/>
              <a:t>(Wie sollen wir dokumentieren? Wie sollen wir die Datenschutz-Folgenabschätzungen durchführen? Geben Sie uns bitte Vorgaben und Formulare. …)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4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Verantwortlichkeiten und Rollen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DSGVO spricht überall von „dem Verantwortlichen“.</a:t>
            </a:r>
          </a:p>
          <a:p>
            <a:r>
              <a:rPr lang="de-DE" dirty="0" smtClean="0"/>
              <a:t>Verantwortlich ist, wer über Zweck und Mittel einer Verarbeitung entscheidet </a:t>
            </a:r>
            <a:r>
              <a:rPr lang="de-DE" dirty="0"/>
              <a:t>(Art. </a:t>
            </a:r>
            <a:r>
              <a:rPr lang="de-DE" dirty="0" smtClean="0"/>
              <a:t>4 DSGVO).</a:t>
            </a:r>
          </a:p>
          <a:p>
            <a:r>
              <a:rPr lang="de-DE" dirty="0" smtClean="0"/>
              <a:t>I.d.R. ist der </a:t>
            </a:r>
            <a:r>
              <a:rPr lang="de-DE" dirty="0" err="1" smtClean="0"/>
              <a:t>Moodle</a:t>
            </a:r>
            <a:r>
              <a:rPr lang="de-DE" dirty="0" smtClean="0"/>
              <a:t>-Administrator nicht dieser Verantwortliche.</a:t>
            </a:r>
          </a:p>
          <a:p>
            <a:r>
              <a:rPr lang="de-DE" dirty="0" smtClean="0"/>
              <a:t>Verantwortlich </a:t>
            </a:r>
            <a:r>
              <a:rPr lang="de-DE" dirty="0"/>
              <a:t>sind die „Führungskräfte</a:t>
            </a:r>
            <a:r>
              <a:rPr lang="de-DE" dirty="0" smtClean="0"/>
              <a:t>“, die die Entscheidung über Bereitstellung und vorgesehenen Einsatz der </a:t>
            </a:r>
            <a:r>
              <a:rPr lang="de-DE" dirty="0" err="1" smtClean="0"/>
              <a:t>Moodle</a:t>
            </a:r>
            <a:r>
              <a:rPr lang="de-DE" dirty="0" smtClean="0"/>
              <a:t>-Plattform in der Lehre entscheiden. Gesamtverantwortlich ist die Hochschulleitung.</a:t>
            </a:r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Stellen Sie zusammen mit den Verantwortlichen Ihren </a:t>
            </a:r>
            <a:r>
              <a:rPr lang="de-DE" dirty="0" err="1" smtClean="0"/>
              <a:t>Moodle</a:t>
            </a:r>
            <a:r>
              <a:rPr lang="de-DE" dirty="0" smtClean="0"/>
              <a:t>-Einsatz auf eine solide Rechtsgrundlage.</a:t>
            </a:r>
            <a:endParaRPr lang="de-DE" dirty="0"/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Die Datenschutzbeauftragten beraten und kontrollieren und sollten frühzeitig eingebunden werden.</a:t>
            </a:r>
            <a:endParaRPr lang="de-DE" dirty="0"/>
          </a:p>
          <a:p>
            <a:pPr marL="712788" indent="-350838">
              <a:buNone/>
            </a:pPr>
            <a:r>
              <a:rPr lang="de-DE" dirty="0">
                <a:sym typeface="Wingdings"/>
              </a:rPr>
              <a:t> </a:t>
            </a:r>
            <a:r>
              <a:rPr lang="de-DE" dirty="0" smtClean="0"/>
              <a:t>Für die Fragen zur Sicherheit unterstützen die Informations-/IT-Sicherheitsbeauftragten.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Rechenschaftspflicht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Verantwortliche ist für die Einhaltung der Grundsätze des Datenschutzes verantwortlich und muss dessen Einhaltung nachweisen können.</a:t>
            </a:r>
          </a:p>
          <a:p>
            <a:pPr lvl="1"/>
            <a:r>
              <a:rPr lang="de-DE" dirty="0" smtClean="0"/>
              <a:t>Rechtmäßigkeit (dokumentierte Rechtsgrundlage)</a:t>
            </a:r>
          </a:p>
          <a:p>
            <a:pPr lvl="1"/>
            <a:r>
              <a:rPr lang="de-DE" dirty="0"/>
              <a:t>Verträge zur Auftragsdatenverarbeitung (bei ext. Betrieb o. Fernwartung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Verzeichnis der Verarbeitungstätigkeiten</a:t>
            </a:r>
          </a:p>
          <a:p>
            <a:pPr lvl="1"/>
            <a:r>
              <a:rPr lang="de-DE" dirty="0" smtClean="0"/>
              <a:t>Transparenz / Datenschutzerklärung, Datenschutzhinweise</a:t>
            </a:r>
          </a:p>
          <a:p>
            <a:pPr lvl="1"/>
            <a:r>
              <a:rPr lang="de-DE" dirty="0" smtClean="0"/>
              <a:t>Zugriffsberechtigungen / Berechtigungskonzept</a:t>
            </a:r>
          </a:p>
          <a:p>
            <a:pPr lvl="1"/>
            <a:r>
              <a:rPr lang="de-DE" dirty="0" smtClean="0"/>
              <a:t>Löschfristen / Löschkonzept</a:t>
            </a:r>
          </a:p>
          <a:p>
            <a:pPr lvl="1"/>
            <a:r>
              <a:rPr lang="de-DE" dirty="0" smtClean="0"/>
              <a:t>Datenschutz-Folgenabschätzung (bei hohem Risiko)</a:t>
            </a:r>
          </a:p>
          <a:p>
            <a:pPr lvl="1"/>
            <a:r>
              <a:rPr lang="de-DE" dirty="0"/>
              <a:t>Sicherheitskonzept (technische und organisatorische Maßnahmen (</a:t>
            </a:r>
            <a:r>
              <a:rPr lang="de-DE" dirty="0" smtClean="0"/>
              <a:t>TOMs))</a:t>
            </a:r>
            <a:endParaRPr lang="de-DE" dirty="0"/>
          </a:p>
          <a:p>
            <a:pPr lvl="1"/>
            <a:r>
              <a:rPr lang="de-DE" dirty="0" smtClean="0"/>
              <a:t>Betriebskonzept</a:t>
            </a:r>
            <a:r>
              <a:rPr lang="de-DE" dirty="0"/>
              <a:t>, Notfall-Handbuch, … </a:t>
            </a:r>
          </a:p>
          <a:p>
            <a:pPr lvl="1"/>
            <a:r>
              <a:rPr lang="de-DE" dirty="0" smtClean="0"/>
              <a:t>…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8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 dem 25. Mai 2018 gilt die Datenschutz-Grundverordnung.</a:t>
            </a:r>
          </a:p>
          <a:p>
            <a:r>
              <a:rPr lang="de-DE" dirty="0" smtClean="0"/>
              <a:t>Diese erfindet den Datenschutz nicht neu, stellt aber einige neue Anforderungen an die Verarbeiter personenbezogener Daten.</a:t>
            </a:r>
          </a:p>
          <a:p>
            <a:r>
              <a:rPr lang="de-DE" dirty="0" smtClean="0"/>
              <a:t>Wenn Sie für Ihre </a:t>
            </a:r>
            <a:r>
              <a:rPr lang="de-DE" dirty="0" err="1" smtClean="0"/>
              <a:t>Moodle</a:t>
            </a:r>
            <a:r>
              <a:rPr lang="de-DE" dirty="0" smtClean="0"/>
              <a:t>-Plattform bereits die Datenschutz-Anforderungen aus dem DSG-NRW-alt erfüllen (insb. legitime Rechtsgrundlage, Verfahrensverzeichnis, Sicherheitskonzept, Vorabkontrolle durch die/den Datenschutzbeauftragte/n) sollte der Umstieg auf die DSGVO keine große Hürde sein.</a:t>
            </a:r>
          </a:p>
          <a:p>
            <a:r>
              <a:rPr lang="de-DE" dirty="0" smtClean="0"/>
              <a:t>Beteiligen Sie möglichst frühzeitig die Verantwortlichen, die Datenschutzbeauftragten, die Informations-</a:t>
            </a:r>
            <a:r>
              <a:rPr lang="de-DE" dirty="0"/>
              <a:t>/</a:t>
            </a:r>
            <a:r>
              <a:rPr lang="de-DE" dirty="0" smtClean="0"/>
              <a:t>IT-Sicherheits-beauftragten sowie die Personalräte.</a:t>
            </a:r>
          </a:p>
          <a:p>
            <a:r>
              <a:rPr lang="de-DE" dirty="0" smtClean="0"/>
              <a:t>Tauschen Sie sich mit anderen Betreibern aus, aber übernehmen Sie nicht „blind“ deren Dokumentation.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566340" cy="5202237"/>
          </a:xfrm>
        </p:spPr>
        <p:txBody>
          <a:bodyPr/>
          <a:lstStyle/>
          <a:p>
            <a:r>
              <a:rPr lang="de-DE" dirty="0"/>
              <a:t>Webseiten</a:t>
            </a:r>
          </a:p>
          <a:p>
            <a:pPr lvl="1"/>
            <a:r>
              <a:rPr lang="de-DE" sz="1600" dirty="0"/>
              <a:t>Landesbeauftragte für Datenschutz und Informationsfreiheit Nordrhein-Westfalen (https://www.ldi.nrw.de)</a:t>
            </a:r>
          </a:p>
          <a:p>
            <a:pPr lvl="1"/>
            <a:r>
              <a:rPr lang="de-DE" sz="1600" dirty="0"/>
              <a:t>Unabhängiges Landeszentrum für Datenschutz Schleswig-Holstein (ULD) (https://www.datenschutzzentrum.de)</a:t>
            </a:r>
          </a:p>
          <a:p>
            <a:pPr lvl="1"/>
            <a:r>
              <a:rPr lang="de-DE" sz="1600" dirty="0"/>
              <a:t>Datenschutz in Hochschulen: </a:t>
            </a:r>
            <a:r>
              <a:rPr lang="de-DE" sz="1600" dirty="0" smtClean="0"/>
              <a:t>ZENDAS (</a:t>
            </a:r>
            <a:r>
              <a:rPr lang="de-DE" sz="1600" dirty="0"/>
              <a:t>https://www.zendas.de)</a:t>
            </a:r>
          </a:p>
          <a:p>
            <a:r>
              <a:rPr lang="de-DE" dirty="0"/>
              <a:t>Literatur </a:t>
            </a:r>
            <a:endParaRPr lang="de-DE" dirty="0" smtClean="0"/>
          </a:p>
          <a:p>
            <a:pPr lvl="1"/>
            <a:r>
              <a:rPr lang="de-DE" sz="1600" dirty="0" err="1" smtClean="0"/>
              <a:t>Bizer</a:t>
            </a:r>
            <a:r>
              <a:rPr lang="de-DE" sz="1600" dirty="0"/>
              <a:t>, J.: Sieben Goldene Regeln des Datenschutzes. </a:t>
            </a:r>
            <a:r>
              <a:rPr lang="de-DE" sz="1600" dirty="0" err="1"/>
              <a:t>DuD</a:t>
            </a:r>
            <a:r>
              <a:rPr lang="de-DE" sz="1600" dirty="0"/>
              <a:t>, Jg. 31, Nr. 5 (2007), S. 350-356</a:t>
            </a:r>
          </a:p>
          <a:p>
            <a:pPr lvl="1"/>
            <a:r>
              <a:rPr lang="de-DE" sz="1600" dirty="0" smtClean="0"/>
              <a:t>Forschungsstelle </a:t>
            </a:r>
            <a:r>
              <a:rPr lang="de-DE" sz="1600" dirty="0"/>
              <a:t>Recht im DFN (2014): Datenschutz bei E-Learning-Plattformen − Zum Erfordernis der Schaffung einer Rechtsgrundlage mittels </a:t>
            </a:r>
            <a:r>
              <a:rPr lang="de-DE" sz="1600" dirty="0" smtClean="0"/>
              <a:t>Hochschulsatzung. https</a:t>
            </a:r>
            <a:r>
              <a:rPr lang="de-DE" sz="1600" dirty="0"/>
              <a:t>://</a:t>
            </a:r>
            <a:r>
              <a:rPr lang="de-DE" sz="1600" dirty="0" smtClean="0"/>
              <a:t>www.dfn.de/fileadmin/3Beratung/</a:t>
            </a:r>
            <a:br>
              <a:rPr lang="de-DE" sz="1600" dirty="0" smtClean="0"/>
            </a:br>
            <a:r>
              <a:rPr lang="de-DE" sz="1600" dirty="0" smtClean="0"/>
              <a:t>Recht/</a:t>
            </a:r>
            <a:r>
              <a:rPr lang="de-DE" sz="1600" dirty="0" err="1" smtClean="0"/>
              <a:t>handlungsempfehlungen</a:t>
            </a:r>
            <a:r>
              <a:rPr lang="de-DE" sz="1600" dirty="0" smtClean="0"/>
              <a:t>/Datenschutz_bei_E-Learning-Plattformen.pdf</a:t>
            </a:r>
            <a:endParaRPr lang="de-DE" sz="1600" dirty="0"/>
          </a:p>
          <a:p>
            <a:pPr lvl="1"/>
            <a:r>
              <a:rPr lang="de-DE" sz="1600" dirty="0"/>
              <a:t>LDI (2011): E-Learning an Hochschulen nach den Grundsätzen des Datenschutzes. https://www.ldi.nrw.de/mainmenu_Datenschutz/submenu_Datenschutzrecht/Inhalt/BildungundForschung/Inhalt/6_E-Learning-Systeme/E-Learning_an_Hochschulen.pdf</a:t>
            </a:r>
          </a:p>
          <a:p>
            <a:pPr lvl="1"/>
            <a:r>
              <a:rPr lang="de-DE" sz="1600" dirty="0" err="1" smtClean="0"/>
              <a:t>Roßnagel</a:t>
            </a:r>
            <a:r>
              <a:rPr lang="de-DE" sz="1600" dirty="0"/>
              <a:t>, A., Schnabel, C. (2009): Datenschutzkonforme Nutzung von E-Learning-Verfahren an hessischen Hochschulen – </a:t>
            </a:r>
            <a:r>
              <a:rPr lang="de-DE" sz="1600" dirty="0" smtClean="0"/>
              <a:t>Abschlussbericht. https</a:t>
            </a:r>
            <a:r>
              <a:rPr lang="de-DE" sz="1600" dirty="0"/>
              <a:t>://</a:t>
            </a:r>
            <a:r>
              <a:rPr lang="de-DE" sz="1600" dirty="0" smtClean="0"/>
              <a:t>www.uni-kassel.de/einrichtungen/fileadmin /</a:t>
            </a:r>
            <a:r>
              <a:rPr lang="de-DE" sz="1600" dirty="0" err="1" smtClean="0"/>
              <a:t>datas</a:t>
            </a:r>
            <a:r>
              <a:rPr lang="de-DE" sz="1600" dirty="0" smtClean="0"/>
              <a:t>/</a:t>
            </a:r>
            <a:r>
              <a:rPr lang="de-DE" sz="1600" dirty="0" err="1" smtClean="0"/>
              <a:t>einrichtungen</a:t>
            </a:r>
            <a:r>
              <a:rPr lang="de-DE" sz="1600" dirty="0" smtClean="0"/>
              <a:t>/</a:t>
            </a:r>
            <a:r>
              <a:rPr lang="de-DE" sz="1600" dirty="0" err="1" smtClean="0"/>
              <a:t>scl</a:t>
            </a:r>
            <a:r>
              <a:rPr lang="de-DE" sz="1600" dirty="0" smtClean="0"/>
              <a:t>/</a:t>
            </a:r>
            <a:r>
              <a:rPr lang="de-DE" sz="1600" dirty="0" err="1" smtClean="0"/>
              <a:t>LLukas</a:t>
            </a:r>
            <a:r>
              <a:rPr lang="de-DE" sz="1600" dirty="0" smtClean="0"/>
              <a:t>/Abschlussbericht_Datenschutz_im_E-Learning.pdf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949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486" y="1681942"/>
            <a:ext cx="2271388" cy="22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94640" y="1333948"/>
            <a:ext cx="7981950" cy="51363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Vielen Dank für Ihre Aufmerksamkeit!</a:t>
            </a:r>
          </a:p>
          <a:p>
            <a:pPr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de-DE" altLang="de-DE" sz="2800" b="1" dirty="0" smtClean="0"/>
              <a:t> Fragen?</a:t>
            </a:r>
          </a:p>
          <a:p>
            <a:pPr algn="ctr" eaLnBrk="1" hangingPunct="1">
              <a:buFont typeface="Wingdings" pitchFamily="2" charset="2"/>
              <a:buNone/>
            </a:pPr>
            <a:endParaRPr lang="de-DE" altLang="de-DE" sz="2800" b="1" dirty="0" smtClean="0"/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−−-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Andreas Brennecke      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 Schaefer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Datenschutzbeauftragter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stellvertretende Datenschutzbeauftragte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Universität Paderborn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Warburger Str. 100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D-33098 Paderborn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Raum:      N5.329          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N5.125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Tel.:      05251 60-2400     05251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60-2145</a:t>
            </a:r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Fax:       05251 60-4206</a:t>
            </a:r>
          </a:p>
          <a:p>
            <a:pPr marL="0" indent="0">
              <a:buNone/>
            </a:pPr>
            <a:r>
              <a:rPr lang="de-DE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E-Mail:    brennecke@upb.de  </a:t>
            </a:r>
            <a:r>
              <a:rPr lang="de-DE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svenja.schaefer@upb.de</a:t>
            </a:r>
            <a:endParaRPr lang="de-DE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de-DE" altLang="de-DE" b="1" dirty="0" smtClean="0"/>
          </a:p>
        </p:txBody>
      </p:sp>
      <p:pic>
        <p:nvPicPr>
          <p:cNvPr id="5" name="Picture 4" descr="Fragezei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2" y="1910770"/>
            <a:ext cx="2036053" cy="18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986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Datenschutzrechtliche Besonderheiten beim </a:t>
            </a:r>
            <a:r>
              <a:rPr lang="de-DE" dirty="0" smtClean="0"/>
              <a:t>E-Learning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I.d.R. ein System bzw. wenige Systeme für ganz viele Zwecke (Organisation, Materialbereitstellung, Kommunikation, kooperatives Lernen (Foren, Wikis, Blogs …),</a:t>
            </a:r>
            <a:r>
              <a:rPr lang="de-DE" dirty="0"/>
              <a:t> </a:t>
            </a:r>
            <a:r>
              <a:rPr lang="de-DE" dirty="0" smtClean="0"/>
              <a:t>Lernstandkontrolle, E-Prüfungen, Lernen in Kleingruppen, …)</a:t>
            </a:r>
          </a:p>
          <a:p>
            <a:r>
              <a:rPr lang="de-DE" dirty="0" smtClean="0"/>
              <a:t>Oft gemeinsame Systeme für Hochschulangehörige und Externe</a:t>
            </a:r>
          </a:p>
          <a:p>
            <a:r>
              <a:rPr lang="de-DE" dirty="0" smtClean="0"/>
              <a:t>Kombination von verpflichtender und freiwilliger Nutzung.</a:t>
            </a:r>
          </a:p>
          <a:p>
            <a:r>
              <a:rPr lang="de-DE" dirty="0" smtClean="0"/>
              <a:t>Nutzer sind Akteure mit unterschiedlichen Interessen </a:t>
            </a:r>
            <a:br>
              <a:rPr lang="de-DE" dirty="0" smtClean="0"/>
            </a:br>
            <a:r>
              <a:rPr lang="de-DE" dirty="0" smtClean="0"/>
              <a:t>(möglichst freie Datennutzung vs. anonym bleiben) und einem „Machtgefälle“ (Lehrende bewerten Lernende).</a:t>
            </a:r>
          </a:p>
          <a:p>
            <a:r>
              <a:rPr lang="de-DE" dirty="0" smtClean="0"/>
              <a:t>Wunsch der Lehrenden und Forschern die Lehr- und Lernprozesse möglichst umfassend zu evaluieren und zu erforschen (Learning Analytics)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4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Beginn ein wenig Ernüchterung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1913" y="1335088"/>
            <a:ext cx="8440927" cy="5202237"/>
          </a:xfrm>
        </p:spPr>
        <p:txBody>
          <a:bodyPr/>
          <a:lstStyle/>
          <a:p>
            <a:r>
              <a:rPr lang="de-DE" dirty="0" smtClean="0"/>
              <a:t>Weder das bisherige Datenschutzgesetz NRW noch die neue </a:t>
            </a:r>
            <a:br>
              <a:rPr lang="de-DE" dirty="0" smtClean="0"/>
            </a:br>
            <a:r>
              <a:rPr lang="de-DE" dirty="0" smtClean="0"/>
              <a:t>EU-Datenschutz-Grundverordnung (EU-DSGVO) behandeln die Materie E-Learning.</a:t>
            </a:r>
          </a:p>
          <a:p>
            <a:r>
              <a:rPr lang="de-DE" dirty="0" err="1" smtClean="0"/>
              <a:t>Moodle</a:t>
            </a:r>
            <a:r>
              <a:rPr lang="de-DE" dirty="0" smtClean="0"/>
              <a:t> ist nicht gleich </a:t>
            </a:r>
            <a:r>
              <a:rPr lang="de-DE" dirty="0" err="1" smtClean="0"/>
              <a:t>Moodle</a:t>
            </a:r>
            <a:r>
              <a:rPr lang="de-DE" dirty="0" smtClean="0"/>
              <a:t>: Die datenschutzrechtliche Bewertung und die daraus resultierenden Maßnahmen hängen davon ab</a:t>
            </a:r>
          </a:p>
          <a:p>
            <a:pPr lvl="1"/>
            <a:r>
              <a:rPr lang="de-DE" dirty="0" smtClean="0"/>
              <a:t>wessen Daten und welche Daten verarbeitet werden,</a:t>
            </a:r>
          </a:p>
          <a:p>
            <a:pPr lvl="1"/>
            <a:r>
              <a:rPr lang="de-DE" dirty="0" smtClean="0"/>
              <a:t>welche Lernszenarien umgesetzt / unterstützt werden u. v. m.</a:t>
            </a:r>
          </a:p>
          <a:p>
            <a:r>
              <a:rPr lang="de-DE" dirty="0" smtClean="0"/>
              <a:t>Der Datenschutz bewertet Verfahren/Verarbeitungen nicht Systeme!</a:t>
            </a:r>
          </a:p>
          <a:p>
            <a:pPr marL="0" indent="0">
              <a:buNone/>
            </a:pPr>
            <a:r>
              <a:rPr lang="de-DE" dirty="0" smtClean="0"/>
              <a:t>Ich werde Ihnen heute also keine allgemeinen Datenschutzerklärungen, Nutzungsbedingungen, Aufbewahrungs- und Löschfristen, Berechtigungs-konzepte, Einstellungen für Log-Dateien, Schutzmaßnahmen o.ä. für </a:t>
            </a:r>
            <a:r>
              <a:rPr lang="de-DE" dirty="0" err="1" smtClean="0"/>
              <a:t>Moodle</a:t>
            </a:r>
            <a:r>
              <a:rPr lang="de-DE" dirty="0" smtClean="0"/>
              <a:t> präsentieren. Im Einzelfall kommt es darauf an …</a:t>
            </a:r>
          </a:p>
          <a:p>
            <a:pPr marL="0" indent="0">
              <a:buNone/>
            </a:pPr>
            <a:r>
              <a:rPr lang="de-DE" dirty="0" smtClean="0"/>
              <a:t>… ich möchte Ihnen </a:t>
            </a:r>
            <a:r>
              <a:rPr lang="de-DE" dirty="0"/>
              <a:t>aber </a:t>
            </a:r>
            <a:r>
              <a:rPr lang="de-DE" dirty="0" smtClean="0"/>
              <a:t>im Folgenden erläutern worauf es ankommt.</a:t>
            </a:r>
          </a:p>
        </p:txBody>
      </p:sp>
      <p:sp>
        <p:nvSpPr>
          <p:cNvPr id="4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4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Rechtliche Grundlage des Datenschutzes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2487" y="1335088"/>
            <a:ext cx="8399282" cy="5202237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de-DE" b="1" dirty="0" smtClean="0"/>
              <a:t>Grundrechtecharta der </a:t>
            </a:r>
            <a:r>
              <a:rPr lang="de-DE" b="1" dirty="0"/>
              <a:t>Europäischen Union </a:t>
            </a:r>
            <a:r>
              <a:rPr lang="de-DE" b="1" dirty="0" smtClean="0"/>
              <a:t>(Lissabon 2009):</a:t>
            </a:r>
            <a:endParaRPr lang="de-DE" b="1" dirty="0"/>
          </a:p>
          <a:p>
            <a:pPr marL="363538" indent="-363538">
              <a:spcBef>
                <a:spcPts val="200"/>
              </a:spcBef>
              <a:spcAft>
                <a:spcPts val="1200"/>
              </a:spcAft>
              <a:buNone/>
            </a:pPr>
            <a:r>
              <a:rPr lang="de-DE" b="1" dirty="0" smtClean="0"/>
              <a:t>Art</a:t>
            </a:r>
            <a:r>
              <a:rPr lang="de-DE" b="1" dirty="0"/>
              <a:t>. </a:t>
            </a:r>
            <a:r>
              <a:rPr lang="de-DE" b="1" dirty="0" smtClean="0"/>
              <a:t>8 „Schutz </a:t>
            </a:r>
            <a:r>
              <a:rPr lang="de-DE" b="1" dirty="0"/>
              <a:t>personenbezogener </a:t>
            </a:r>
            <a:r>
              <a:rPr lang="de-DE" b="1" dirty="0" smtClean="0"/>
              <a:t>Daten“</a:t>
            </a:r>
            <a:endParaRPr lang="de-DE" b="1" dirty="0"/>
          </a:p>
          <a:p>
            <a:pPr marL="363538" indent="-363538">
              <a:spcBef>
                <a:spcPts val="200"/>
              </a:spcBef>
              <a:buFont typeface="+mj-lt"/>
              <a:buAutoNum type="arabicParenBoth"/>
            </a:pPr>
            <a:r>
              <a:rPr lang="de-DE" sz="2200" dirty="0" smtClean="0"/>
              <a:t>Jede </a:t>
            </a:r>
            <a:r>
              <a:rPr lang="de-DE" sz="2200" dirty="0"/>
              <a:t>Person hat das Recht auf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Schutz der </a:t>
            </a:r>
            <a: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sie </a:t>
            </a:r>
            <a:b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betreffenden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personenbezogenen Daten</a:t>
            </a:r>
            <a:r>
              <a:rPr lang="de-DE" sz="2200" dirty="0"/>
              <a:t>.</a:t>
            </a:r>
          </a:p>
          <a:p>
            <a:pPr marL="363538" indent="-363538">
              <a:spcBef>
                <a:spcPts val="200"/>
              </a:spcBef>
              <a:buFont typeface="+mj-lt"/>
              <a:buAutoNum type="arabicParenBoth"/>
            </a:pPr>
            <a:r>
              <a:rPr lang="de-DE" sz="2200" dirty="0" smtClean="0"/>
              <a:t>Diese </a:t>
            </a:r>
            <a:r>
              <a:rPr lang="de-DE" sz="2200" dirty="0"/>
              <a:t>Daten dürfen nur nach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Treu und Glauben 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für festgelegte Zwecke und mit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Einwilligung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der betroffenen Person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oder</a:t>
            </a:r>
            <a:r>
              <a:rPr lang="de-DE" sz="2200" dirty="0"/>
              <a:t> auf einer </a:t>
            </a:r>
            <a:r>
              <a:rPr lang="de-DE" sz="2200" dirty="0" smtClean="0"/>
              <a:t>sonstigen </a:t>
            </a:r>
            <a:br>
              <a:rPr lang="de-DE" sz="2200" dirty="0" smtClean="0"/>
            </a:br>
            <a: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gesetzlich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geregelten legitimen </a:t>
            </a:r>
            <a: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Grundlage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verarbeitet </a:t>
            </a:r>
            <a:r>
              <a:rPr lang="de-DE" sz="2200" dirty="0"/>
              <a:t>werden. Jede Person </a:t>
            </a:r>
            <a:r>
              <a:rPr lang="de-DE" sz="2200" dirty="0" smtClean="0"/>
              <a:t>hat </a:t>
            </a:r>
            <a:r>
              <a:rPr lang="de-DE" sz="2200" dirty="0"/>
              <a:t>das Recht,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Auskunft</a:t>
            </a:r>
            <a:r>
              <a:rPr lang="de-DE" sz="2200" dirty="0" smtClean="0"/>
              <a:t> </a:t>
            </a:r>
            <a:r>
              <a:rPr lang="de-DE" sz="2200" dirty="0"/>
              <a:t>über die sie </a:t>
            </a:r>
            <a:r>
              <a:rPr lang="de-DE" sz="2200" dirty="0" smtClean="0"/>
              <a:t>betreffenden </a:t>
            </a:r>
            <a:r>
              <a:rPr lang="de-DE" sz="2200" dirty="0"/>
              <a:t>erhobenen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Daten </a:t>
            </a:r>
            <a:r>
              <a:rPr lang="de-DE" sz="2200" dirty="0"/>
              <a:t>zu </a:t>
            </a:r>
            <a:r>
              <a:rPr lang="de-DE" sz="2200" dirty="0" smtClean="0"/>
              <a:t>erhalten und </a:t>
            </a:r>
            <a:r>
              <a:rPr lang="de-DE" sz="2200" dirty="0"/>
              <a:t>die </a:t>
            </a:r>
            <a:r>
              <a:rPr lang="de-DE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Berichtigung</a:t>
            </a:r>
            <a:r>
              <a:rPr lang="de-DE" sz="2200" dirty="0"/>
              <a:t> der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Daten </a:t>
            </a:r>
            <a:r>
              <a:rPr lang="de-DE" sz="2200" dirty="0"/>
              <a:t>zu erwirken</a:t>
            </a:r>
            <a:r>
              <a:rPr lang="de-DE" sz="2200" dirty="0" smtClean="0"/>
              <a:t>. …</a:t>
            </a:r>
            <a:endParaRPr lang="de-DE" sz="2200" dirty="0"/>
          </a:p>
          <a:p>
            <a:pPr marL="0" indent="0">
              <a:buNone/>
            </a:pPr>
            <a:endParaRPr lang="de-DE" sz="22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22553" y="2290713"/>
            <a:ext cx="2621447" cy="3582186"/>
          </a:xfrm>
        </p:spPr>
        <p:txBody>
          <a:bodyPr/>
          <a:lstStyle/>
          <a:p>
            <a:pPr marL="363538" indent="-363538">
              <a:buNone/>
              <a:tabLst>
                <a:tab pos="358775" algn="l"/>
              </a:tabLst>
            </a:pPr>
            <a:r>
              <a:rPr lang="de-DE" sz="2200" b="1" dirty="0" smtClean="0">
                <a:sym typeface="Wingdings"/>
              </a:rPr>
              <a:t> 	</a:t>
            </a:r>
            <a:r>
              <a:rPr lang="de-DE" sz="2200" dirty="0" smtClean="0"/>
              <a:t>Grundrecht auf Datenschutz</a:t>
            </a:r>
          </a:p>
          <a:p>
            <a:pPr marL="363538" indent="-363538">
              <a:buNone/>
              <a:tabLst>
                <a:tab pos="358775" algn="l"/>
              </a:tabLst>
            </a:pPr>
            <a:r>
              <a:rPr lang="de-DE" sz="2200" b="1" dirty="0">
                <a:sym typeface="Wingdings"/>
              </a:rPr>
              <a:t> 	</a:t>
            </a:r>
            <a:r>
              <a:rPr lang="de-DE" sz="2200" dirty="0" smtClean="0"/>
              <a:t>„Fairness“</a:t>
            </a:r>
            <a:endParaRPr lang="de-DE" sz="2200" dirty="0"/>
          </a:p>
          <a:p>
            <a:pPr marL="363538" indent="-363538">
              <a:buNone/>
              <a:tabLst>
                <a:tab pos="358775" algn="l"/>
              </a:tabLst>
            </a:pPr>
            <a:r>
              <a:rPr lang="de-DE" sz="1200" b="1" dirty="0" smtClean="0">
                <a:sym typeface="Wingdings"/>
              </a:rPr>
              <a:t>	</a:t>
            </a:r>
            <a:r>
              <a:rPr lang="de-DE" sz="1400" b="1" dirty="0" smtClean="0">
                <a:sym typeface="Wingdings"/>
              </a:rPr>
              <a:t>(ehrlich, gewissenhaft)</a:t>
            </a:r>
          </a:p>
          <a:p>
            <a:pPr>
              <a:buFont typeface="Wingdings"/>
              <a:buChar char="ð"/>
              <a:tabLst>
                <a:tab pos="358775" algn="l"/>
              </a:tabLst>
            </a:pPr>
            <a:r>
              <a:rPr lang="de-DE" sz="2200" dirty="0" smtClean="0"/>
              <a:t>Verbot mit Erlaubnisvorbehalt</a:t>
            </a:r>
          </a:p>
          <a:p>
            <a:pPr>
              <a:buFont typeface="Wingdings"/>
              <a:buChar char="ð"/>
              <a:tabLst>
                <a:tab pos="358775" algn="l"/>
              </a:tabLst>
            </a:pPr>
            <a:endParaRPr lang="de-DE" sz="2200" dirty="0" smtClean="0"/>
          </a:p>
          <a:p>
            <a:pPr marL="363538" indent="-363538">
              <a:buNone/>
            </a:pPr>
            <a:r>
              <a:rPr lang="de-DE" sz="2200" b="1" dirty="0">
                <a:sym typeface="Wingdings"/>
              </a:rPr>
              <a:t> 	</a:t>
            </a:r>
            <a:r>
              <a:rPr lang="de-DE" sz="2200" dirty="0" smtClean="0"/>
              <a:t>Transparenz</a:t>
            </a:r>
            <a:endParaRPr lang="de-DE" sz="2200" dirty="0"/>
          </a:p>
          <a:p>
            <a:pPr marL="363538" indent="-363538">
              <a:buNone/>
            </a:pPr>
            <a:r>
              <a:rPr lang="de-DE" sz="2200" b="1" dirty="0" smtClean="0">
                <a:sym typeface="Wingdings"/>
              </a:rPr>
              <a:t>…</a:t>
            </a:r>
          </a:p>
          <a:p>
            <a:pPr marL="363538" indent="-363538">
              <a:buNone/>
            </a:pPr>
            <a:endParaRPr lang="de-DE" b="1" dirty="0" smtClean="0">
              <a:sym typeface="Wingdings"/>
            </a:endParaRPr>
          </a:p>
          <a:p>
            <a:pPr marL="363538" indent="-363538">
              <a:buNone/>
            </a:pPr>
            <a:endParaRPr lang="de-DE" b="1" dirty="0">
              <a:sym typeface="Wingdings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23669" y="5792788"/>
            <a:ext cx="7689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de-DE" dirty="0" smtClean="0">
                <a:solidFill>
                  <a:srgbClr val="00254F"/>
                </a:solidFill>
                <a:sym typeface="Wingdings"/>
              </a:rPr>
              <a:t>Konkretisierung i. d. EU-</a:t>
            </a:r>
            <a:r>
              <a:rPr lang="de-DE" dirty="0" smtClean="0">
                <a:solidFill>
                  <a:srgbClr val="00254F"/>
                </a:solidFill>
              </a:rPr>
              <a:t>Datenschutz-Grundverordnung − DSGVO</a:t>
            </a:r>
            <a:br>
              <a:rPr lang="de-DE" dirty="0" smtClean="0">
                <a:solidFill>
                  <a:srgbClr val="00254F"/>
                </a:solidFill>
              </a:rPr>
            </a:br>
            <a:r>
              <a:rPr lang="de-DE" dirty="0" smtClean="0">
                <a:solidFill>
                  <a:srgbClr val="00254F"/>
                </a:solidFill>
              </a:rPr>
              <a:t>(EU 2016/679, diese gilt ab 25. Mai 2018)</a:t>
            </a:r>
            <a:endParaRPr lang="de-DE" dirty="0">
              <a:solidFill>
                <a:srgbClr val="00254F"/>
              </a:solidFill>
            </a:endParaRPr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de-DE" dirty="0">
              <a:solidFill>
                <a:srgbClr val="002060"/>
              </a:solidFill>
            </a:endParaRPr>
          </a:p>
        </p:txBody>
      </p: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7966364" y="1365691"/>
            <a:ext cx="523441" cy="592210"/>
            <a:chOff x="7200936" y="4451364"/>
            <a:chExt cx="1592262" cy="1789053"/>
          </a:xfrm>
        </p:grpSpPr>
        <p:pic>
          <p:nvPicPr>
            <p:cNvPr id="8" name="Grafik 7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00936" y="4451364"/>
              <a:ext cx="752463" cy="14969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Grafik 8" descr="Paragraphen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40735" y="4743468"/>
              <a:ext cx="752463" cy="149694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43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 des Datenschutzes (Art. 5 der EU-DSGVO)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2117149"/>
              </p:ext>
            </p:extLst>
          </p:nvPr>
        </p:nvGraphicFramePr>
        <p:xfrm>
          <a:off x="1339404" y="1294595"/>
          <a:ext cx="6478213" cy="510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de-D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9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Handlungsfelder aus der EU-DSGVO</a:t>
            </a: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193461728"/>
              </p:ext>
            </p:extLst>
          </p:nvPr>
        </p:nvGraphicFramePr>
        <p:xfrm>
          <a:off x="204716" y="1516516"/>
          <a:ext cx="8652681" cy="457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2"/>
          <p:cNvSpPr txBox="1">
            <a:spLocks/>
          </p:cNvSpPr>
          <p:nvPr/>
        </p:nvSpPr>
        <p:spPr bwMode="auto">
          <a:xfrm>
            <a:off x="6976681" y="6362856"/>
            <a:ext cx="20256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254F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12C8FD49-A068-4CAF-82C3-9DD7376E77D5}" type="slidenum">
              <a:rPr lang="de-DE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1272" y="6129494"/>
            <a:ext cx="3388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>
                <a:solidFill>
                  <a:srgbClr val="002060"/>
                </a:solidFill>
              </a:rPr>
              <a:t>Ohne Anspruch auf Vollständigkeit</a:t>
            </a:r>
            <a:endParaRPr lang="de-DE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Verfahrensdokumentation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Bislang wurden Verfahren in einem für alle einsehbaren Verfahrensverzeichnis dokumentiert, das bei den Datenschutzbeauftragten geführt wurde (§ 8 DSG NRW-alt).</a:t>
            </a:r>
          </a:p>
          <a:p>
            <a:r>
              <a:rPr lang="de-DE" dirty="0" smtClean="0"/>
              <a:t>Nun müssen die Verantwortlichen „</a:t>
            </a:r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Verzeichnisse von Verarbeitungstätigkeiten</a:t>
            </a:r>
            <a:r>
              <a:rPr lang="de-DE" dirty="0" smtClean="0"/>
              <a:t>“ </a:t>
            </a:r>
            <a:br>
              <a:rPr lang="de-DE" dirty="0" smtClean="0"/>
            </a:br>
            <a:r>
              <a:rPr lang="de-DE" dirty="0" smtClean="0"/>
              <a:t>führen (Art. 30 DSGVO).</a:t>
            </a:r>
          </a:p>
          <a:p>
            <a:r>
              <a:rPr lang="de-DE" dirty="0" smtClean="0"/>
              <a:t>Zusätzlich müssen </a:t>
            </a:r>
            <a:br>
              <a:rPr lang="de-DE" dirty="0" smtClean="0"/>
            </a:br>
            <a:r>
              <a:rPr lang="de-DE" dirty="0" smtClean="0"/>
              <a:t>Angaben zur Erfüllung</a:t>
            </a:r>
            <a:br>
              <a:rPr lang="de-DE" dirty="0" smtClean="0"/>
            </a:br>
            <a:r>
              <a:rPr lang="de-DE" dirty="0" smtClean="0"/>
              <a:t>der „Rechenschaftspflicht“</a:t>
            </a:r>
            <a:br>
              <a:rPr lang="de-DE" dirty="0" smtClean="0"/>
            </a:br>
            <a:r>
              <a:rPr lang="de-DE" dirty="0"/>
              <a:t>(Art. </a:t>
            </a:r>
            <a:r>
              <a:rPr lang="de-DE" dirty="0" smtClean="0"/>
              <a:t>5 </a:t>
            </a:r>
            <a:r>
              <a:rPr lang="de-DE" dirty="0"/>
              <a:t>DSGVO) </a:t>
            </a:r>
            <a:br>
              <a:rPr lang="de-DE" dirty="0"/>
            </a:br>
            <a:r>
              <a:rPr lang="de-DE" dirty="0" smtClean="0"/>
              <a:t>dokumentiert werden.</a:t>
            </a:r>
          </a:p>
          <a:p>
            <a:r>
              <a:rPr lang="de-DE" dirty="0" smtClean="0"/>
              <a:t>Muster bspw. unter</a:t>
            </a:r>
            <a:br>
              <a:rPr lang="de-DE" dirty="0" smtClean="0"/>
            </a:br>
            <a:r>
              <a:rPr lang="de-DE" dirty="0" smtClean="0"/>
              <a:t>www.zendas.de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7118350" y="6469063"/>
            <a:ext cx="2025650" cy="392112"/>
          </a:xfrm>
        </p:spPr>
        <p:txBody>
          <a:bodyPr/>
          <a:lstStyle/>
          <a:p>
            <a:pPr>
              <a:defRPr/>
            </a:pPr>
            <a:fld id="{12C8FD49-A068-4CAF-82C3-9DD7376E77D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8" y="2997915"/>
            <a:ext cx="67992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7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Beschreibung der verarbeiteten Daten − Datenkatalog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306" r="2646" b="17765"/>
          <a:stretch/>
        </p:blipFill>
        <p:spPr>
          <a:xfrm>
            <a:off x="592591" y="2585512"/>
            <a:ext cx="11017150" cy="3825335"/>
          </a:xfr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577660" y="1239728"/>
            <a:ext cx="7792617" cy="14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4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4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Tx/>
              <a:buBlip>
                <a:blip r:embed="rId3"/>
              </a:buBlip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 sz="2000">
                <a:solidFill>
                  <a:srgbClr val="00254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kern="0" dirty="0" smtClean="0"/>
              <a:t>In einem Datenkatalog ist aufgelistet, welche personenbezogenen Daten bei der Nutzung von </a:t>
            </a:r>
            <a:r>
              <a:rPr lang="de-DE" kern="0" dirty="0" err="1" smtClean="0"/>
              <a:t>Moodle</a:t>
            </a:r>
            <a:r>
              <a:rPr lang="de-DE" kern="0" dirty="0" smtClean="0"/>
              <a:t> (PANDA) erhoben werden und für welche Zwecke diese Daten jeweils erforderlich sind. </a:t>
            </a:r>
          </a:p>
        </p:txBody>
      </p:sp>
    </p:spTree>
    <p:extLst>
      <p:ext uri="{BB962C8B-B14F-4D97-AF65-F5344CB8AC3E}">
        <p14:creationId xmlns:p14="http://schemas.microsoft.com/office/powerpoint/2010/main" val="21474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olienmaster">
  <a:themeElements>
    <a:clrScheme name="2_Folien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olienmaster">
      <a:majorFont>
        <a:latin typeface="Arial Narrow"/>
        <a:ea typeface="Arial Unicode MS"/>
        <a:cs typeface="Arial Unicode MS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2_Folien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olien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olien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BF767ADA4A3D43BB08FDE7547AEE18" ma:contentTypeVersion="0" ma:contentTypeDescription="Ein neues Dokument erstellen." ma:contentTypeScope="" ma:versionID="e7f386acd37bcad4f969b603eab985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1EB048-10CA-4C98-B070-6FC6B3E9EF55}"/>
</file>

<file path=customXml/itemProps2.xml><?xml version="1.0" encoding="utf-8"?>
<ds:datastoreItem xmlns:ds="http://schemas.openxmlformats.org/officeDocument/2006/customXml" ds:itemID="{2374316D-0535-439D-AA17-3B0BCE1362EF}"/>
</file>

<file path=customXml/itemProps3.xml><?xml version="1.0" encoding="utf-8"?>
<ds:datastoreItem xmlns:ds="http://schemas.openxmlformats.org/officeDocument/2006/customXml" ds:itemID="{A2954539-DACF-45AA-A4B3-D5790FA10E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1200</Words>
  <Application>Microsoft Office PowerPoint</Application>
  <PresentationFormat>Bildschirmpräsentation (4:3)</PresentationFormat>
  <Paragraphs>227</Paragraphs>
  <Slides>25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2_Folienmaster</vt:lpstr>
      <vt:lpstr> Datenschutz beim Einsatz der Lernplattform Moodle −  (neue?) Anforderungen durch die EU-Datenschutzgrundverordnung   26. Februar 2018 </vt:lpstr>
      <vt:lpstr>Agenda</vt:lpstr>
      <vt:lpstr>Datenschutzrechtliche Besonderheiten beim E-Learning</vt:lpstr>
      <vt:lpstr>Zu Beginn ein wenig Ernüchterung …</vt:lpstr>
      <vt:lpstr>Rechtliche Grundlage des Datenschutzes</vt:lpstr>
      <vt:lpstr>Grundsätze des Datenschutzes (Art. 5 der EU-DSGVO)</vt:lpstr>
      <vt:lpstr>Handlungsfelder aus der EU-DSGVO</vt:lpstr>
      <vt:lpstr>Verfahrensdokumentation</vt:lpstr>
      <vt:lpstr>Beschreibung der verarbeiteten Daten − Datenkatalog</vt:lpstr>
      <vt:lpstr>Berechtigungskonzept – Rollen &amp; Rechte</vt:lpstr>
      <vt:lpstr>Informationspflichten</vt:lpstr>
      <vt:lpstr>Betroffenenrechte</vt:lpstr>
      <vt:lpstr>Datenschutzfolgenabschätzung</vt:lpstr>
      <vt:lpstr>Sicherheit der Verarbeitung</vt:lpstr>
      <vt:lpstr>Unterschiedliche Nutzung erfordert unterschiedliche Maßnahmen</vt:lpstr>
      <vt:lpstr>Rechtmäßigkeit der Verarbeitung</vt:lpstr>
      <vt:lpstr>Ordnungen als Rechtsgrundlage für Datenverarbeitung beim E-Learning</vt:lpstr>
      <vt:lpstr>Regelungen in Satzungen / Ordnungen</vt:lpstr>
      <vt:lpstr>Auftragsdatenverarbeitungen</vt:lpstr>
      <vt:lpstr>Sensibilisierung und Schulung</vt:lpstr>
      <vt:lpstr>Verantwortlichkeiten und Rollen</vt:lpstr>
      <vt:lpstr>Rechenschaftspflicht</vt:lpstr>
      <vt:lpstr>Zusammenfassung</vt:lpstr>
      <vt:lpstr>Literatur</vt:lpstr>
      <vt:lpstr>PowerPoint-Präsentation</vt:lpstr>
    </vt:vector>
  </TitlesOfParts>
  <Company>Universität Paderborn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Campus Online</dc:subject>
  <dc:creator>Gudrun Oevel</dc:creator>
  <cp:lastModifiedBy>Andreas Brennecke</cp:lastModifiedBy>
  <cp:revision>1197</cp:revision>
  <cp:lastPrinted>2018-02-23T13:03:30Z</cp:lastPrinted>
  <dcterms:created xsi:type="dcterms:W3CDTF">2007-07-03T14:21:02Z</dcterms:created>
  <dcterms:modified xsi:type="dcterms:W3CDTF">2019-06-14T07:04:32Z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0x01010099BF767ADA4A3D43BB08FDE7547AEE18</vt:lpwstr>
  </property>
</Properties>
</file>