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8" r:id="rId6"/>
    <p:sldId id="500" r:id="rId7"/>
    <p:sldId id="525" r:id="rId8"/>
    <p:sldId id="520" r:id="rId9"/>
    <p:sldId id="523" r:id="rId10"/>
    <p:sldId id="530" r:id="rId11"/>
    <p:sldId id="524" r:id="rId12"/>
    <p:sldId id="521" r:id="rId13"/>
    <p:sldId id="526" r:id="rId14"/>
    <p:sldId id="527" r:id="rId15"/>
    <p:sldId id="528" r:id="rId16"/>
    <p:sldId id="529" r:id="rId17"/>
    <p:sldId id="496" r:id="rId18"/>
    <p:sldId id="494" r:id="rId19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F"/>
    <a:srgbClr val="B9B9FF"/>
    <a:srgbClr val="002060"/>
    <a:srgbClr val="00254F"/>
    <a:srgbClr val="A5B8CB"/>
    <a:srgbClr val="90A7BE"/>
    <a:srgbClr val="9999FF"/>
    <a:srgbClr val="CC3300"/>
    <a:srgbClr val="A5A5FF"/>
    <a:srgbClr val="003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2308" autoAdjust="0"/>
  </p:normalViewPr>
  <p:slideViewPr>
    <p:cSldViewPr snapToGrid="0">
      <p:cViewPr varScale="1">
        <p:scale>
          <a:sx n="82" d="100"/>
          <a:sy n="82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Verfahrens-dokumentation</a:t>
          </a:r>
          <a:endParaRPr lang="de-DE" sz="2400" dirty="0">
            <a:solidFill>
              <a:srgbClr val="002060"/>
            </a:solidFill>
          </a:endParaRPr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Löschung, …)</a:t>
          </a:r>
          <a:endParaRPr lang="de-DE" sz="2400" dirty="0">
            <a:solidFill>
              <a:srgbClr val="002060"/>
            </a:solidFill>
          </a:endParaRPr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Schwellwertanalyse und Folgenabschätzung</a:t>
          </a:r>
          <a:endParaRPr lang="de-DE" sz="2400" dirty="0">
            <a:solidFill>
              <a:srgbClr val="002060"/>
            </a:solidFill>
          </a:endParaRPr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Technikgestaltung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Sicherheit (TOM)</a:t>
          </a:r>
          <a:endParaRPr lang="de-DE" sz="2400" dirty="0">
            <a:solidFill>
              <a:srgbClr val="002060"/>
            </a:solidFill>
          </a:endParaRPr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Sensibilisierung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und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Schulung</a:t>
          </a:r>
          <a:endParaRPr lang="de-DE" sz="2400" dirty="0">
            <a:solidFill>
              <a:srgbClr val="002060"/>
            </a:solidFill>
          </a:endParaRPr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dirty="0">
            <a:solidFill>
              <a:srgbClr val="002060"/>
            </a:solidFill>
          </a:endParaRPr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Rechenschaftspflicht, Nachweise erbringen</a:t>
          </a:r>
          <a:endParaRPr lang="de-DE" sz="2400" dirty="0">
            <a:solidFill>
              <a:srgbClr val="002060"/>
            </a:solidFill>
          </a:endParaRPr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>
            <a:solidFill>
              <a:srgbClr val="002060"/>
            </a:solidFill>
          </a:endParaRPr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dirty="0" smtClean="0">
              <a:solidFill>
                <a:srgbClr val="002060"/>
              </a:solidFill>
            </a:rPr>
          </a:br>
          <a:r>
            <a:rPr lang="de-DE" sz="2400" dirty="0" smtClean="0">
              <a:solidFill>
                <a:srgbClr val="002060"/>
              </a:solidFill>
            </a:rPr>
            <a:t>Ordnungen, …)</a:t>
          </a:r>
          <a:endParaRPr lang="de-DE" sz="2400" dirty="0">
            <a:solidFill>
              <a:srgbClr val="002060"/>
            </a:solidFill>
          </a:endParaRPr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060"/>
              </a:solidFill>
            </a:rPr>
            <a:t>proaktive Informationspflichten</a:t>
          </a:r>
          <a:endParaRPr lang="de-DE" sz="2400" dirty="0">
            <a:solidFill>
              <a:srgbClr val="002060"/>
            </a:solidFill>
          </a:endParaRPr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>
            <a:solidFill>
              <a:srgbClr val="002060"/>
            </a:solidFill>
          </a:endParaRPr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46E2E0BF-2882-4A74-B93C-C4B7BFE418A8}" type="presOf" srcId="{0FA5C294-CD39-4C58-82E2-FFA62628FF03}" destId="{5D46438C-F191-4EFA-9B39-43B768211EBA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67EC39D7-0B29-4827-9BD9-70E126A61850}" type="presOf" srcId="{B175B44A-A7ED-4F38-8736-E223B3C1AB17}" destId="{1C84181B-B081-4D3C-A1A9-F9AA99C786E1}" srcOrd="0" destOrd="0" presId="urn:microsoft.com/office/officeart/2005/8/layout/default"/>
    <dgm:cxn modelId="{0A19C880-8E95-486C-9B7A-EE182D35727C}" type="presOf" srcId="{A674C2D1-DCD3-4C88-B811-8644EFEE7A51}" destId="{8FF2853D-313D-4987-BF83-AE4147B559C5}" srcOrd="0" destOrd="0" presId="urn:microsoft.com/office/officeart/2005/8/layout/default"/>
    <dgm:cxn modelId="{ADB24F94-2071-4AA8-989F-AED050C3C8D4}" type="presOf" srcId="{A1F41CFE-95CB-4F73-968B-B856F6217D48}" destId="{C1A146B1-F56A-42BE-8D01-3C57EF62457E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0B05587B-B5A3-41AA-B433-28B39097BFF6}" type="presOf" srcId="{23ADB2BD-FFB1-4C96-B445-57C7D4485A18}" destId="{52FAE651-BD8C-4048-BD2C-34AB3E4DAD2C}" srcOrd="0" destOrd="0" presId="urn:microsoft.com/office/officeart/2005/8/layout/default"/>
    <dgm:cxn modelId="{A810AC80-5161-4C0F-9582-10FA440B8FD5}" type="presOf" srcId="{B8A7B6E0-B6C0-4CC2-A0FE-D92206FC3E3F}" destId="{A810E76E-8E10-418F-80E4-4B926A581154}" srcOrd="0" destOrd="0" presId="urn:microsoft.com/office/officeart/2005/8/layout/default"/>
    <dgm:cxn modelId="{18F5AD03-5CCD-4DF9-8D10-A3EB5FB31380}" type="presOf" srcId="{16FA2F36-720F-4D42-B6B3-7438503401C7}" destId="{471B01A5-CB7F-42B9-9923-975290E2565C}" srcOrd="0" destOrd="0" presId="urn:microsoft.com/office/officeart/2005/8/layout/default"/>
    <dgm:cxn modelId="{3B8BC095-59B4-4A2C-B6C5-A7068B2EAB8E}" type="presOf" srcId="{BA1AFACF-63BD-4E39-9FA2-CB1AD21CC197}" destId="{18FC2CA4-7861-44AF-891F-B4C0F2AD2F24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653B8840-9386-4087-968A-76F635E5A6C7}" type="presOf" srcId="{01C876EF-7187-45F3-8FB7-B75A0F081049}" destId="{922B7837-9EC9-40A7-82CB-38401A6E4CD6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8D6915BD-0163-456B-AEE9-2544A9900A8D}" type="presOf" srcId="{7CCF42C7-E891-491C-B52C-AA106791AFE8}" destId="{6562089B-C0F1-43F0-AADF-A3890CF6366F}" srcOrd="0" destOrd="0" presId="urn:microsoft.com/office/officeart/2005/8/layout/default"/>
    <dgm:cxn modelId="{E687B392-87B5-467F-89BA-274772BED42E}" type="presParOf" srcId="{471B01A5-CB7F-42B9-9923-975290E2565C}" destId="{5D46438C-F191-4EFA-9B39-43B768211EBA}" srcOrd="0" destOrd="0" presId="urn:microsoft.com/office/officeart/2005/8/layout/default"/>
    <dgm:cxn modelId="{BB6229C9-7538-49C0-8219-58EBDC1754B4}" type="presParOf" srcId="{471B01A5-CB7F-42B9-9923-975290E2565C}" destId="{ED3C0D46-A3B0-46FC-B8B9-4AA7FFA3592F}" srcOrd="1" destOrd="0" presId="urn:microsoft.com/office/officeart/2005/8/layout/default"/>
    <dgm:cxn modelId="{779B4230-BDCD-4B4D-AEE3-0574091050F6}" type="presParOf" srcId="{471B01A5-CB7F-42B9-9923-975290E2565C}" destId="{922B7837-9EC9-40A7-82CB-38401A6E4CD6}" srcOrd="2" destOrd="0" presId="urn:microsoft.com/office/officeart/2005/8/layout/default"/>
    <dgm:cxn modelId="{9E58B85E-3ED7-4C2A-851E-BEEC46FFECAA}" type="presParOf" srcId="{471B01A5-CB7F-42B9-9923-975290E2565C}" destId="{DDC1B5F9-AAF3-477F-813E-01473B980CD8}" srcOrd="3" destOrd="0" presId="urn:microsoft.com/office/officeart/2005/8/layout/default"/>
    <dgm:cxn modelId="{757C0E0F-F339-4CEB-AE5F-C131D8521F08}" type="presParOf" srcId="{471B01A5-CB7F-42B9-9923-975290E2565C}" destId="{18FC2CA4-7861-44AF-891F-B4C0F2AD2F24}" srcOrd="4" destOrd="0" presId="urn:microsoft.com/office/officeart/2005/8/layout/default"/>
    <dgm:cxn modelId="{C4CF26FE-E349-4222-AB7D-D11DD35F96A1}" type="presParOf" srcId="{471B01A5-CB7F-42B9-9923-975290E2565C}" destId="{B26EF987-0D57-47D5-B096-CF98ACB5B25A}" srcOrd="5" destOrd="0" presId="urn:microsoft.com/office/officeart/2005/8/layout/default"/>
    <dgm:cxn modelId="{A866DAA9-0689-4E50-B57B-A8C53C62C04C}" type="presParOf" srcId="{471B01A5-CB7F-42B9-9923-975290E2565C}" destId="{6562089B-C0F1-43F0-AADF-A3890CF6366F}" srcOrd="6" destOrd="0" presId="urn:microsoft.com/office/officeart/2005/8/layout/default"/>
    <dgm:cxn modelId="{40909542-57D2-4A77-949A-B7A4E3102697}" type="presParOf" srcId="{471B01A5-CB7F-42B9-9923-975290E2565C}" destId="{0E1CA121-B8C9-4E78-82D0-B7F97BBBC474}" srcOrd="7" destOrd="0" presId="urn:microsoft.com/office/officeart/2005/8/layout/default"/>
    <dgm:cxn modelId="{C85E5CBA-FE0A-4160-9C34-6257A07EC6D0}" type="presParOf" srcId="{471B01A5-CB7F-42B9-9923-975290E2565C}" destId="{8FF2853D-313D-4987-BF83-AE4147B559C5}" srcOrd="8" destOrd="0" presId="urn:microsoft.com/office/officeart/2005/8/layout/default"/>
    <dgm:cxn modelId="{6381FC91-D2B3-43EC-998C-3C48D021FF0D}" type="presParOf" srcId="{471B01A5-CB7F-42B9-9923-975290E2565C}" destId="{F3479A8F-A87D-406F-AC47-FCAEB683768C}" srcOrd="9" destOrd="0" presId="urn:microsoft.com/office/officeart/2005/8/layout/default"/>
    <dgm:cxn modelId="{54A48EAD-BE7A-48CE-92EE-1B0ED401CAE7}" type="presParOf" srcId="{471B01A5-CB7F-42B9-9923-975290E2565C}" destId="{A810E76E-8E10-418F-80E4-4B926A581154}" srcOrd="10" destOrd="0" presId="urn:microsoft.com/office/officeart/2005/8/layout/default"/>
    <dgm:cxn modelId="{C6122651-7875-452D-B09D-CCAD45013264}" type="presParOf" srcId="{471B01A5-CB7F-42B9-9923-975290E2565C}" destId="{DA0C0EA7-5A78-4EBB-96DF-DB5A8799BAD3}" srcOrd="11" destOrd="0" presId="urn:microsoft.com/office/officeart/2005/8/layout/default"/>
    <dgm:cxn modelId="{2FBB0E95-E06C-4C57-9416-9BB57FA1F2D3}" type="presParOf" srcId="{471B01A5-CB7F-42B9-9923-975290E2565C}" destId="{1C84181B-B081-4D3C-A1A9-F9AA99C786E1}" srcOrd="12" destOrd="0" presId="urn:microsoft.com/office/officeart/2005/8/layout/default"/>
    <dgm:cxn modelId="{198B4E60-4D65-402E-8520-67D55A7F5047}" type="presParOf" srcId="{471B01A5-CB7F-42B9-9923-975290E2565C}" destId="{AC325409-CE02-4A47-8A06-CFF569F5EFA3}" srcOrd="13" destOrd="0" presId="urn:microsoft.com/office/officeart/2005/8/layout/default"/>
    <dgm:cxn modelId="{325B23FA-F2F0-4C93-B67F-03A740360F82}" type="presParOf" srcId="{471B01A5-CB7F-42B9-9923-975290E2565C}" destId="{C1A146B1-F56A-42BE-8D01-3C57EF62457E}" srcOrd="14" destOrd="0" presId="urn:microsoft.com/office/officeart/2005/8/layout/default"/>
    <dgm:cxn modelId="{ED96D2C1-B688-48E4-ABBA-3D21FE8D6003}" type="presParOf" srcId="{471B01A5-CB7F-42B9-9923-975290E2565C}" destId="{993D0110-25E2-4A41-B4E7-C39744FEFF11}" srcOrd="15" destOrd="0" presId="urn:microsoft.com/office/officeart/2005/8/layout/default"/>
    <dgm:cxn modelId="{4B1D2626-1320-47D0-9952-844BB072D44C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Verfahrens-dokumentation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proaktive Informationspflichten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Betroffenenrechte (Auskunft (1 M),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Löschung,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Schwellwertanalyse und Folgenabschätzung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Technikgestaltung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Sicherheit (TOM)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Meldung von DS-Verletzungen (72 h), Konsultation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Rechtmäßigkeit (Einwilligungen, Verträge (AV),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Ordnungen, …)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Sensibilisierung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und </a:t>
          </a:r>
          <a:br>
            <a:rPr lang="de-DE" sz="2400" kern="1200" dirty="0" smtClean="0">
              <a:solidFill>
                <a:srgbClr val="002060"/>
              </a:solidFill>
            </a:rPr>
          </a:br>
          <a:r>
            <a:rPr lang="de-DE" sz="2400" kern="1200" dirty="0" smtClean="0">
              <a:solidFill>
                <a:srgbClr val="002060"/>
              </a:solidFill>
            </a:rPr>
            <a:t>Schulung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060"/>
              </a:solidFill>
            </a:rPr>
            <a:t>Rechenschaftspflicht, Nachweise erbringen</a:t>
          </a:r>
          <a:endParaRPr lang="de-DE" sz="2400" kern="1200" dirty="0">
            <a:solidFill>
              <a:srgbClr val="002060"/>
            </a:solidFill>
          </a:endParaRPr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02.12.2018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4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02.12.2018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5631"/>
            <a:ext cx="4987924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l" defTabSz="955417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4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33" tIns="47766" rIns="95533" bIns="47766" numCol="1" anchor="b" anchorCtr="0" compatLnSpc="1">
            <a:prstTxWarp prst="textNoShape">
              <a:avLst/>
            </a:prstTxWarp>
          </a:bodyPr>
          <a:lstStyle>
            <a:lvl1pPr algn="r" defTabSz="955417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52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/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00" y="116984"/>
            <a:ext cx="1197776" cy="739682"/>
          </a:xfrm>
          <a:prstGeom prst="rect">
            <a:avLst/>
          </a:prstGeom>
        </p:spPr>
      </p:pic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611" y="6394637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152473"/>
            <a:ext cx="1650652" cy="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 4" descr="UniBi_Logo_54_farbig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43" y="115263"/>
            <a:ext cx="1373784" cy="56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https://www.uni-siegen.de/cd/basiselemente/logo/logo_uni_siegen_rgb.jpg?lang=de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04" y="203096"/>
            <a:ext cx="1320098" cy="37636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7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6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21123" y="1556985"/>
            <a:ext cx="5495940" cy="2780211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Workshop </a:t>
            </a:r>
            <a:r>
              <a:rPr lang="de-DE" dirty="0"/>
              <a:t>1 –</a:t>
            </a:r>
            <a:br>
              <a:rPr lang="de-DE" dirty="0"/>
            </a:br>
            <a:r>
              <a:rPr lang="de-DE" dirty="0" smtClean="0"/>
              <a:t>Dokumentation von Verarbeitungen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739298" y="4146115"/>
            <a:ext cx="3975099" cy="2371643"/>
          </a:xfrm>
        </p:spPr>
        <p:txBody>
          <a:bodyPr/>
          <a:lstStyle/>
          <a:p>
            <a:pPr algn="ctr" eaLnBrk="1" hangingPunct="1"/>
            <a:r>
              <a:rPr lang="de-DE" sz="2400" dirty="0"/>
              <a:t>Workshop zur </a:t>
            </a:r>
            <a:r>
              <a:rPr lang="de-DE" sz="2400" dirty="0" smtClean="0"/>
              <a:t>DSGVO</a:t>
            </a:r>
            <a:br>
              <a:rPr lang="de-DE" sz="2400" dirty="0" smtClean="0"/>
            </a:br>
            <a:r>
              <a:rPr lang="de-DE" sz="2400" dirty="0" smtClean="0"/>
              <a:t>Hagen</a:t>
            </a:r>
            <a:br>
              <a:rPr lang="de-DE" sz="2400" dirty="0" smtClean="0"/>
            </a:br>
            <a:r>
              <a:rPr lang="de-DE" sz="2400" dirty="0"/>
              <a:t>3</a:t>
            </a:r>
            <a:r>
              <a:rPr lang="de-DE" sz="2400" dirty="0" smtClean="0"/>
              <a:t>. Dezember 2018</a:t>
            </a:r>
          </a:p>
          <a:p>
            <a:pPr algn="ctr" eaLnBrk="1" hangingPunct="1"/>
            <a:endParaRPr lang="de-DE" sz="1200" dirty="0" smtClean="0"/>
          </a:p>
          <a:p>
            <a:pPr algn="ctr" eaLnBrk="1" hangingPunct="1"/>
            <a:endParaRPr lang="de-DE" sz="1200" dirty="0"/>
          </a:p>
          <a:p>
            <a:pPr algn="ctr" eaLnBrk="1" hangingPunct="1"/>
            <a:r>
              <a:rPr lang="de-DE" dirty="0" smtClean="0"/>
              <a:t>Andreas </a:t>
            </a:r>
            <a:r>
              <a:rPr lang="de-DE" dirty="0"/>
              <a:t>Brennecke </a:t>
            </a:r>
            <a:r>
              <a:rPr lang="de-DE" dirty="0" smtClean="0"/>
              <a:t>(Uni </a:t>
            </a:r>
            <a:r>
              <a:rPr lang="de-DE" dirty="0" err="1"/>
              <a:t>Pb</a:t>
            </a:r>
            <a:r>
              <a:rPr lang="de-DE" dirty="0" smtClean="0"/>
              <a:t>)</a:t>
            </a:r>
          </a:p>
          <a:p>
            <a:pPr algn="ctr" eaLnBrk="1" hangingPunct="1"/>
            <a:r>
              <a:rPr lang="de-DE" dirty="0" smtClean="0"/>
              <a:t>Anja Schmid (Uni Bi)</a:t>
            </a:r>
            <a:endParaRPr lang="de-DE" dirty="0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8" name="Grafik 7" descr="https://www.uni-siegen.de/cd/basiselemente/logo/logo_uni_siegen_rgb.jpg?lang=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830264"/>
            <a:ext cx="1582822" cy="45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4" descr="UniBi_Logo_54_farb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18" y="605539"/>
            <a:ext cx="1762246" cy="6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08" y="605540"/>
            <a:ext cx="2524708" cy="66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29" y="438149"/>
            <a:ext cx="1629797" cy="10064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95" y="2419350"/>
            <a:ext cx="3654044" cy="36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VVT im Projekt DSMS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5241781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Teile für AB</a:t>
            </a:r>
          </a:p>
          <a:p>
            <a:r>
              <a:rPr lang="de-DE" dirty="0" smtClean="0"/>
              <a:t>Keine namentliche Nennung von Verantwortlichkeiten</a:t>
            </a:r>
          </a:p>
          <a:p>
            <a:r>
              <a:rPr lang="de-DE" dirty="0" smtClean="0"/>
              <a:t>Rechtsgrundlage zusammen mit Zweck</a:t>
            </a:r>
          </a:p>
          <a:p>
            <a:pPr marL="0" indent="0">
              <a:buNone/>
            </a:pPr>
            <a:r>
              <a:rPr lang="de-DE" dirty="0" smtClean="0"/>
              <a:t>Interne Teile</a:t>
            </a:r>
          </a:p>
          <a:p>
            <a:r>
              <a:rPr lang="de-DE" dirty="0" smtClean="0"/>
              <a:t>Kontaktpersonen (fachlich, technisch, DSB)</a:t>
            </a:r>
          </a:p>
          <a:p>
            <a:r>
              <a:rPr lang="de-DE" dirty="0" smtClean="0"/>
              <a:t>Berechtigungskonzept</a:t>
            </a:r>
          </a:p>
          <a:p>
            <a:r>
              <a:rPr lang="de-DE" dirty="0" smtClean="0"/>
              <a:t>Angaben zur Erfüllung der  Infopflichten</a:t>
            </a:r>
          </a:p>
          <a:p>
            <a:r>
              <a:rPr lang="de-DE" dirty="0" smtClean="0"/>
              <a:t>Angaben zu AV-Verträgen</a:t>
            </a:r>
          </a:p>
          <a:p>
            <a:r>
              <a:rPr lang="de-DE" dirty="0" smtClean="0"/>
              <a:t>Angaben zur DSFA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94" y="1551006"/>
            <a:ext cx="3440306" cy="485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8168081" cy="381492"/>
          </a:xfrm>
        </p:spPr>
        <p:txBody>
          <a:bodyPr/>
          <a:lstStyle/>
          <a:p>
            <a:r>
              <a:rPr lang="de-DE" dirty="0" smtClean="0"/>
              <a:t>Zuschnitt von Verarbeitungstätigkeiten für das VVT?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60857"/>
            <a:ext cx="8401050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 rot="16200000">
            <a:off x="7386948" y="3713693"/>
            <a:ext cx="3052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(Prozesslandkarte Uni Bi)</a:t>
            </a:r>
          </a:p>
        </p:txBody>
      </p:sp>
    </p:spTree>
    <p:extLst>
      <p:ext uri="{BB962C8B-B14F-4D97-AF65-F5344CB8AC3E}">
        <p14:creationId xmlns:p14="http://schemas.microsoft.com/office/powerpoint/2010/main" val="2968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Zuschnitt von Verarbeitungstätigkeiten für das VVT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2486" y="1886673"/>
            <a:ext cx="4043313" cy="46506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Finanzverwaltung (MACH)</a:t>
            </a:r>
          </a:p>
          <a:p>
            <a:r>
              <a:rPr lang="de-DE" dirty="0" smtClean="0"/>
              <a:t>Stellenplanung und -bewirtschaftung</a:t>
            </a:r>
          </a:p>
          <a:p>
            <a:r>
              <a:rPr lang="de-DE" dirty="0"/>
              <a:t>Berichtswesen</a:t>
            </a:r>
          </a:p>
          <a:p>
            <a:r>
              <a:rPr lang="de-DE" dirty="0" smtClean="0"/>
              <a:t>Beschaffung</a:t>
            </a:r>
          </a:p>
          <a:p>
            <a:r>
              <a:rPr lang="de-DE" dirty="0"/>
              <a:t>Reisekostenverwaltung</a:t>
            </a:r>
          </a:p>
          <a:p>
            <a:r>
              <a:rPr lang="de-DE" dirty="0"/>
              <a:t>Personalabrechnung</a:t>
            </a:r>
          </a:p>
          <a:p>
            <a:r>
              <a:rPr lang="de-DE" dirty="0"/>
              <a:t>Beihilfe</a:t>
            </a:r>
          </a:p>
          <a:p>
            <a:r>
              <a:rPr lang="de-DE" dirty="0" smtClean="0"/>
              <a:t>Belegerfassung und Auszahlung (Abrechnung)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199" y="1886673"/>
            <a:ext cx="4206433" cy="465065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Campusmanagement</a:t>
            </a:r>
          </a:p>
          <a:p>
            <a:r>
              <a:rPr lang="de-DE" dirty="0" smtClean="0"/>
              <a:t>Bewerbung und Zulassung</a:t>
            </a:r>
          </a:p>
          <a:p>
            <a:r>
              <a:rPr lang="de-DE" dirty="0" smtClean="0"/>
              <a:t>Studierendenverwaltung</a:t>
            </a:r>
          </a:p>
          <a:p>
            <a:r>
              <a:rPr lang="de-DE" dirty="0" smtClean="0"/>
              <a:t>Prüfungsverwaltung</a:t>
            </a:r>
          </a:p>
          <a:p>
            <a:r>
              <a:rPr lang="de-DE" dirty="0" smtClean="0"/>
              <a:t>Lehrveranstaltungsmanagement und Raumverwaltung</a:t>
            </a:r>
          </a:p>
          <a:p>
            <a:r>
              <a:rPr lang="de-DE" dirty="0" err="1" smtClean="0"/>
              <a:t>Lehrendenverwaltung</a:t>
            </a:r>
            <a:endParaRPr lang="de-DE" dirty="0" smtClean="0"/>
          </a:p>
          <a:p>
            <a:r>
              <a:rPr lang="de-DE" dirty="0" smtClean="0"/>
              <a:t>Prüfungsordnungsverwaltung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2486" y="1342664"/>
            <a:ext cx="8610491" cy="5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2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18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/>
              <a:t>Mögliche Zuschnitte zweier großer systemgestützter Bereiche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807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Möglichkeiten ähnliche/gleiche Einzelverfahren zusammen zu dokumentieren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Bsp. Einstellung von studentischen Hilfskräften</a:t>
            </a:r>
            <a:br>
              <a:rPr lang="de-DE" dirty="0" smtClean="0"/>
            </a:br>
            <a:r>
              <a:rPr lang="de-DE" dirty="0" smtClean="0"/>
              <a:t>(läuft in allen Fakultäten/Fachbereichen ähnlich ab)</a:t>
            </a:r>
          </a:p>
          <a:p>
            <a:r>
              <a:rPr lang="de-DE" dirty="0" smtClean="0"/>
              <a:t>Bsp. Durchführung wissenschaftlicher Umfragen</a:t>
            </a:r>
            <a:br>
              <a:rPr lang="de-DE" dirty="0" smtClean="0"/>
            </a:br>
            <a:r>
              <a:rPr lang="de-DE" dirty="0" smtClean="0"/>
              <a:t>(technisches Umfragesystem, verschiedene Befragungsarten bestimmen, …)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7C5CF4D-681B-4343-9B58-5BB99B27A8A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2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GDD-Praxishilfe DS-GVO V −Verzeichnis </a:t>
            </a:r>
            <a:r>
              <a:rPr lang="de-DE" sz="2000" dirty="0"/>
              <a:t>von </a:t>
            </a:r>
            <a:r>
              <a:rPr lang="de-DE" sz="2000" dirty="0" smtClean="0"/>
              <a:t>Verarbeitungstätigkeiten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https</a:t>
            </a:r>
            <a:r>
              <a:rPr lang="de-DE" sz="2200" dirty="0"/>
              <a:t>://www.gdd.de/downloads/praxishilfen/GDD-Praxishilfe_DS-GVO_5.pdf</a:t>
            </a:r>
            <a:endParaRPr lang="de-DE" sz="2200" dirty="0" smtClean="0"/>
          </a:p>
          <a:p>
            <a:r>
              <a:rPr lang="de-DE" sz="2000" dirty="0" smtClean="0"/>
              <a:t>DSK Kurzpapier </a:t>
            </a:r>
            <a:r>
              <a:rPr lang="de-DE" sz="2000" dirty="0"/>
              <a:t>Nr. </a:t>
            </a:r>
            <a:r>
              <a:rPr lang="de-DE" sz="2000" dirty="0" smtClean="0"/>
              <a:t>1 −</a:t>
            </a:r>
            <a:r>
              <a:rPr lang="de-DE" sz="2000" dirty="0"/>
              <a:t>Verzeichnis von </a:t>
            </a:r>
            <a:r>
              <a:rPr lang="de-DE" sz="2000" dirty="0" smtClean="0"/>
              <a:t>Verarbeitungstätigkeiten – Art</a:t>
            </a:r>
            <a:r>
              <a:rPr lang="de-DE" sz="2000" dirty="0"/>
              <a:t>. 30 </a:t>
            </a:r>
            <a:r>
              <a:rPr lang="de-DE" sz="2000" dirty="0" smtClean="0"/>
              <a:t>DS-GVO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https</a:t>
            </a:r>
            <a:r>
              <a:rPr lang="de-DE" sz="2200" dirty="0"/>
              <a:t>://www.lda.bayern.de/media/dsk_kpnr_1_verzeichnis_verarbeitungstaetigkeiten.pdf</a:t>
            </a:r>
          </a:p>
          <a:p>
            <a:pPr marL="0" indent="0">
              <a:buNone/>
            </a:pPr>
            <a:r>
              <a:rPr lang="de-DE" sz="2200" dirty="0" smtClean="0"/>
              <a:t>Muster</a:t>
            </a:r>
          </a:p>
          <a:p>
            <a:r>
              <a:rPr lang="de-DE" sz="2200" dirty="0"/>
              <a:t>https://</a:t>
            </a:r>
            <a:r>
              <a:rPr lang="de-DE" sz="2200" dirty="0" smtClean="0"/>
              <a:t>www.zendas.de/service/VVT.html</a:t>
            </a:r>
          </a:p>
          <a:p>
            <a:r>
              <a:rPr lang="de-DE" sz="2200" dirty="0"/>
              <a:t>https://www.ldi.nrw.de/mainmenu_Datenschutz/submenu_Verzeichnis-Verarbeitungstaetigkeiten/Inhalt/Verarbeitungstaetigkeiten/Verarbeitungstaetigkeiten.html</a:t>
            </a:r>
            <a:r>
              <a:rPr lang="de-DE" sz="2200" dirty="0" smtClean="0"/>
              <a:t>/</a:t>
            </a:r>
          </a:p>
          <a:p>
            <a:r>
              <a:rPr lang="de-DE" sz="2200" dirty="0" smtClean="0"/>
              <a:t>Projekt DSMS (</a:t>
            </a:r>
            <a:r>
              <a:rPr lang="de-DE" sz="2200" dirty="0" err="1" smtClean="0"/>
              <a:t>ToDo</a:t>
            </a:r>
            <a:r>
              <a:rPr lang="de-DE" sz="220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1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340241" y="1638796"/>
            <a:ext cx="8697433" cy="23156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Vielen Dank für Ihre Aufmerksamkeit und Mitarbeit!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                              Abschließende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3" y="3434412"/>
            <a:ext cx="2784499" cy="25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7072050" y="639961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3549428"/>
          </a:xfrm>
        </p:spPr>
        <p:txBody>
          <a:bodyPr/>
          <a:lstStyle/>
          <a:p>
            <a:r>
              <a:rPr lang="de-DE" dirty="0" smtClean="0"/>
              <a:t>Rolle des VVT</a:t>
            </a:r>
          </a:p>
          <a:p>
            <a:r>
              <a:rPr lang="de-DE" dirty="0" smtClean="0"/>
              <a:t>Resümee April-Workshop</a:t>
            </a:r>
          </a:p>
          <a:p>
            <a:r>
              <a:rPr lang="de-DE" dirty="0" smtClean="0"/>
              <a:t>Mögliche Ansätze VVTs zu erstellen und zu führen</a:t>
            </a:r>
          </a:p>
          <a:p>
            <a:r>
              <a:rPr lang="de-DE" dirty="0" smtClean="0"/>
              <a:t>Inhalte „Erweitertes VVT</a:t>
            </a:r>
            <a:r>
              <a:rPr lang="de-DE" dirty="0" smtClean="0"/>
              <a:t>“ (Rechenschaftspflicht)</a:t>
            </a:r>
            <a:endParaRPr lang="de-DE" dirty="0" smtClean="0"/>
          </a:p>
          <a:p>
            <a:r>
              <a:rPr lang="de-DE" dirty="0" smtClean="0"/>
              <a:t>Wer führt das VVT</a:t>
            </a:r>
          </a:p>
          <a:p>
            <a:r>
              <a:rPr lang="de-DE" dirty="0" smtClean="0"/>
              <a:t>Zuschnitt von Verarbeitungstätigkeiten</a:t>
            </a:r>
          </a:p>
          <a:p>
            <a:r>
              <a:rPr lang="de-DE" dirty="0" smtClean="0"/>
              <a:t>Möglichkeiten ähnliche/gleiche Einzelverfahren zusammen zu dokumentieren </a:t>
            </a:r>
          </a:p>
          <a:p>
            <a:r>
              <a:rPr lang="de-DE" dirty="0" smtClean="0"/>
              <a:t>Diskussion</a:t>
            </a:r>
          </a:p>
          <a:p>
            <a:endParaRPr lang="de-DE" dirty="0" smtClean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31" y="5302252"/>
            <a:ext cx="376947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pcline-gesamtansi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2"/>
            <a:ext cx="247186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303977"/>
            <a:ext cx="19970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998" r="11879" b="8339"/>
          <a:stretch/>
        </p:blipFill>
        <p:spPr bwMode="auto">
          <a:xfrm>
            <a:off x="5185467" y="5302252"/>
            <a:ext cx="2082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Artikel 30: Verzeichnis von Verarbeitungstätigkeiten (VVT)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6713316" y="4166888"/>
            <a:ext cx="1435261" cy="277793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022669828"/>
              </p:ext>
            </p:extLst>
          </p:nvPr>
        </p:nvGraphicFramePr>
        <p:xfrm>
          <a:off x="227865" y="1878925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eck 11"/>
          <p:cNvSpPr/>
          <p:nvPr/>
        </p:nvSpPr>
        <p:spPr bwMode="auto">
          <a:xfrm>
            <a:off x="376607" y="5020524"/>
            <a:ext cx="2713831" cy="1614668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030410" y="1713055"/>
            <a:ext cx="2953474" cy="3235126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961926" y="5769983"/>
            <a:ext cx="3090441" cy="700265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3919" y="4948181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C3300"/>
                </a:solidFill>
              </a:rPr>
              <a:t>verfahrensspezifische</a:t>
            </a:r>
            <a:endParaRPr lang="de-DE" dirty="0">
              <a:solidFill>
                <a:srgbClr val="CC3300"/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247127" y="4948181"/>
            <a:ext cx="2783281" cy="1687011"/>
          </a:xfrm>
          <a:prstGeom prst="rect">
            <a:avLst/>
          </a:prstGeom>
          <a:solidFill>
            <a:schemeClr val="bg1">
              <a:alpha val="7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89046" y="3358897"/>
            <a:ext cx="2713831" cy="161466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47129" y="1754182"/>
            <a:ext cx="2713831" cy="1614668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8099" y="1262965"/>
            <a:ext cx="768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sowie Umsetzung der verfahrensspezifischen Rechenschaftspflicht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Ergebnisse, Aufgaben und Fragen des April-Workshops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39019" cy="5202237"/>
          </a:xfrm>
        </p:spPr>
        <p:txBody>
          <a:bodyPr/>
          <a:lstStyle/>
          <a:p>
            <a:r>
              <a:rPr lang="de-DE" dirty="0" smtClean="0"/>
              <a:t>Möglichst an das VVT der Aufsichtsbehörden anlehnen und bei Anfragen der AB erst einmal minimale Auskunft geben.</a:t>
            </a:r>
          </a:p>
          <a:p>
            <a:r>
              <a:rPr lang="de-DE" dirty="0" smtClean="0"/>
              <a:t>VVTs sollten möglichst regelmäßig (alle 1-2 Jahre) überprüft werden</a:t>
            </a:r>
          </a:p>
          <a:p>
            <a:r>
              <a:rPr lang="de-DE" dirty="0" smtClean="0"/>
              <a:t>Hochschulübergreifende VVTs als Rumpf zu entwickeln (bspw. HIS, SAP, MACH, …) kann aufwändiger sein, als es Nutzen bringen würde.</a:t>
            </a:r>
          </a:p>
          <a:p>
            <a:r>
              <a:rPr lang="de-DE" dirty="0" smtClean="0"/>
              <a:t>Hochschulen müssen Prozesse etablieren, wie sie VVTs erstellen (Know-how in den Bereichen, Abfrage mit einem einfachen Fragebogen und zentrale Erstellung, zentrales Erfassungsteam, …)</a:t>
            </a:r>
          </a:p>
          <a:p>
            <a:r>
              <a:rPr lang="de-DE" dirty="0" smtClean="0"/>
              <a:t>Führen des VVT; nicht mehr zwingend beim DSB; dieser muss jedoch Zugriff haben</a:t>
            </a:r>
            <a:endParaRPr lang="de-DE" dirty="0"/>
          </a:p>
          <a:p>
            <a:r>
              <a:rPr lang="de-DE" dirty="0" smtClean="0"/>
              <a:t>Abgrenzung einzelner Verfahren/Verarbeitungstätigkeiten</a:t>
            </a:r>
          </a:p>
          <a:p>
            <a:r>
              <a:rPr lang="de-DE" dirty="0" smtClean="0"/>
              <a:t>Landkarte möglicher Verarbeitungstätigkeiten an einer Universität erstellen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7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65" y="1127897"/>
            <a:ext cx="3246922" cy="30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Ansätze zur Erstellung eines VVT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Lineare textuelle Verzeichnisse</a:t>
            </a:r>
          </a:p>
          <a:p>
            <a:r>
              <a:rPr lang="de-DE" dirty="0" smtClean="0"/>
              <a:t>Muster des LDI</a:t>
            </a:r>
          </a:p>
          <a:p>
            <a:r>
              <a:rPr lang="de-DE" dirty="0" smtClean="0"/>
              <a:t>Muster der ZENDAS</a:t>
            </a:r>
          </a:p>
          <a:p>
            <a:r>
              <a:rPr lang="de-DE" dirty="0" smtClean="0"/>
              <a:t>Muster NRW-Projekt DSMS</a:t>
            </a:r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Tabellarische Verzeichnisse</a:t>
            </a:r>
          </a:p>
          <a:p>
            <a:r>
              <a:rPr lang="de-DE" dirty="0" smtClean="0"/>
              <a:t>RUB</a:t>
            </a:r>
          </a:p>
          <a:p>
            <a:r>
              <a:rPr lang="de-DE" dirty="0" err="1" smtClean="0"/>
              <a:t>Anwaltverein</a:t>
            </a:r>
            <a:endParaRPr lang="de-DE" dirty="0" smtClean="0"/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Software-unterstützte Verfahrensdokumentation</a:t>
            </a:r>
            <a:endParaRPr lang="de-DE" dirty="0"/>
          </a:p>
          <a:p>
            <a:r>
              <a:rPr lang="de-DE" dirty="0" smtClean="0"/>
              <a:t>futingo </a:t>
            </a:r>
            <a:r>
              <a:rPr lang="de-DE" dirty="0"/>
              <a:t>iseed</a:t>
            </a:r>
          </a:p>
          <a:p>
            <a:r>
              <a:rPr lang="de-DE" dirty="0" err="1" smtClean="0"/>
              <a:t>otris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Geschweifte Klammer rechts 4"/>
          <p:cNvSpPr/>
          <p:nvPr/>
        </p:nvSpPr>
        <p:spPr bwMode="auto">
          <a:xfrm>
            <a:off x="2708468" y="5760783"/>
            <a:ext cx="304564" cy="830997"/>
          </a:xfrm>
          <a:prstGeom prst="rightBrace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13032" y="5822338"/>
            <a:ext cx="367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>
                <a:solidFill>
                  <a:srgbClr val="002060"/>
                </a:solidFill>
              </a:rPr>
              <a:t>Die AB werden frühestens 2019 </a:t>
            </a:r>
            <a:br>
              <a:rPr lang="de-DE" sz="2000" dirty="0" smtClean="0">
                <a:solidFill>
                  <a:srgbClr val="002060"/>
                </a:solidFill>
              </a:rPr>
            </a:br>
            <a:r>
              <a:rPr lang="de-DE" sz="2000" dirty="0" smtClean="0">
                <a:solidFill>
                  <a:srgbClr val="002060"/>
                </a:solidFill>
              </a:rPr>
              <a:t>Empfehlungen für Tools herausgeben</a:t>
            </a:r>
            <a:endParaRPr lang="de-DE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46" y="3426104"/>
            <a:ext cx="4097854" cy="159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59" y="4663566"/>
            <a:ext cx="3557211" cy="21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Vor- und Nachteile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91425"/>
              </p:ext>
            </p:extLst>
          </p:nvPr>
        </p:nvGraphicFramePr>
        <p:xfrm>
          <a:off x="461963" y="1335088"/>
          <a:ext cx="8301036" cy="4516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7012"/>
                <a:gridCol w="2767012"/>
                <a:gridCol w="27670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Textbasiert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Tabellarisch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Software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 Narrow" panose="020B0606020202030204" pitchFamily="34" charset="0"/>
                        <a:buChar char="+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Individuelle unterschiedlich lange  Beschreibungen möglich</a:t>
                      </a:r>
                    </a:p>
                    <a:p>
                      <a:pPr marL="285750" indent="-285750">
                        <a:buFont typeface="Arial Narrow" panose="020B0606020202030204" pitchFamily="34" charset="0"/>
                        <a:buChar char="+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Einfach ausdruckbar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</a:rPr>
                        <a:t> / Kommunikation über einzelne Verfahren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 Narrow" panose="020B0606020202030204" pitchFamily="34" charset="0"/>
                        <a:buChar char="+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Alle Verarbeitungstätigkeiten im Überblick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anose="020B0606020202030204" pitchFamily="34" charset="0"/>
                        <a:buChar char="+"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Auswertungsmöglich-</a:t>
                      </a:r>
                      <a:r>
                        <a:rPr lang="de-DE" sz="2000" dirty="0" err="1" smtClean="0">
                          <a:solidFill>
                            <a:srgbClr val="002060"/>
                          </a:solidFill>
                        </a:rPr>
                        <a:t>keiten</a:t>
                      </a:r>
                      <a:endParaRPr lang="de-DE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Narrow" panose="020B0606020202030204" pitchFamily="34" charset="0"/>
                        <a:buChar char="+"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Ggf.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</a:rPr>
                        <a:t> flexible Ausdruckmöglichkeiten (Teile, unterschiedliche Sichten)</a:t>
                      </a:r>
                      <a:endParaRPr lang="de-DE" sz="20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Sehr lang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Schwierig technisch auszuwerten (bspw. alle Verarbeitungen mit Studierendendaten)</a:t>
                      </a: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Lesbarkeit und</a:t>
                      </a:r>
                      <a:r>
                        <a:rPr lang="de-DE" sz="2000" baseline="0" dirty="0" smtClean="0">
                          <a:solidFill>
                            <a:srgbClr val="002060"/>
                          </a:solidFill>
                        </a:rPr>
                        <a:t> Navigierbarkeit </a:t>
                      </a: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bei vielen Angaben in schmalen Tabellenspalten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Schwierig auszudrucken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2000" dirty="0" smtClean="0">
                          <a:solidFill>
                            <a:srgbClr val="002060"/>
                          </a:solidFill>
                        </a:rPr>
                        <a:t>Zusätzliches „Werkzeugwissen“ bei den Erstellern erforderlich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9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5"/>
          <p:cNvGrpSpPr>
            <a:grpSpLocks/>
          </p:cNvGrpSpPr>
          <p:nvPr/>
        </p:nvGrpSpPr>
        <p:grpSpPr bwMode="auto">
          <a:xfrm rot="-5400000">
            <a:off x="3968673" y="5837999"/>
            <a:ext cx="432167" cy="647700"/>
            <a:chOff x="2154" y="1616"/>
            <a:chExt cx="635" cy="952"/>
          </a:xfrm>
          <a:solidFill>
            <a:srgbClr val="EBEBFF"/>
          </a:solidFill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2154" y="1797"/>
              <a:ext cx="635" cy="771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2290" y="1616"/>
              <a:ext cx="136" cy="318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2517" y="1616"/>
              <a:ext cx="136" cy="318"/>
            </a:xfrm>
            <a:prstGeom prst="rect">
              <a:avLst/>
            </a:prstGeom>
            <a:grpFill/>
            <a:ln w="12700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Kombinationsmöglichkeiten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" y="1829967"/>
            <a:ext cx="3108541" cy="298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76" y="2230017"/>
            <a:ext cx="1959568" cy="16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2386" y="1158161"/>
            <a:ext cx="310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PDFs mit Formularfeldern</a:t>
            </a:r>
          </a:p>
          <a:p>
            <a:r>
              <a:rPr lang="de-DE" sz="1800" dirty="0" smtClean="0">
                <a:solidFill>
                  <a:srgbClr val="002060"/>
                </a:solidFill>
              </a:rPr>
              <a:t>(bspw. Adobe </a:t>
            </a:r>
            <a:r>
              <a:rPr lang="de-DE" sz="1800" dirty="0" err="1">
                <a:solidFill>
                  <a:srgbClr val="002060"/>
                </a:solidFill>
              </a:rPr>
              <a:t>LiveCycle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smtClean="0">
                <a:solidFill>
                  <a:srgbClr val="002060"/>
                </a:solidFill>
              </a:rPr>
              <a:t>Designer) </a:t>
            </a:r>
            <a:endParaRPr lang="de-DE" sz="18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66" y="1829967"/>
            <a:ext cx="4672859" cy="298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977466" y="1158161"/>
            <a:ext cx="31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Tabelle</a:t>
            </a:r>
          </a:p>
          <a:p>
            <a:r>
              <a:rPr lang="de-DE" sz="1600" dirty="0" smtClean="0">
                <a:solidFill>
                  <a:srgbClr val="002060"/>
                </a:solidFill>
              </a:rPr>
              <a:t>(</a:t>
            </a:r>
            <a:r>
              <a:rPr lang="de-DE" sz="1600" dirty="0">
                <a:solidFill>
                  <a:srgbClr val="002060"/>
                </a:solidFill>
              </a:rPr>
              <a:t>.</a:t>
            </a:r>
            <a:r>
              <a:rPr lang="de-DE" sz="1600" dirty="0" smtClean="0">
                <a:solidFill>
                  <a:srgbClr val="002060"/>
                </a:solidFill>
              </a:rPr>
              <a:t>CSV, EXCEL)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94936" y="1583686"/>
            <a:ext cx="175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Formularexport</a:t>
            </a:r>
          </a:p>
          <a:p>
            <a:r>
              <a:rPr lang="de-DE" sz="1600" dirty="0" smtClean="0">
                <a:solidFill>
                  <a:srgbClr val="002060"/>
                </a:solidFill>
              </a:rPr>
              <a:t>(bspw. Acrobat)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99801" y="5083643"/>
            <a:ext cx="22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Transformationen</a:t>
            </a:r>
          </a:p>
          <a:p>
            <a:r>
              <a:rPr lang="de-DE" sz="1600" dirty="0" smtClean="0">
                <a:solidFill>
                  <a:srgbClr val="002060"/>
                </a:solidFill>
              </a:rPr>
              <a:t>(IT-Know-how) 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12" name="Flussdiagramm: Mehrere Dokumente 11"/>
          <p:cNvSpPr/>
          <p:nvPr/>
        </p:nvSpPr>
        <p:spPr bwMode="auto">
          <a:xfrm>
            <a:off x="7181467" y="5406809"/>
            <a:ext cx="1114878" cy="1250250"/>
          </a:xfrm>
          <a:prstGeom prst="flowChartMultidocument">
            <a:avLst/>
          </a:prstGeom>
          <a:solidFill>
            <a:srgbClr val="A5A5FF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002060"/>
                </a:solidFill>
              </a:rPr>
              <a:t>VVT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  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Flussdiagramm: Magnetplattenspeicher 12"/>
          <p:cNvSpPr/>
          <p:nvPr/>
        </p:nvSpPr>
        <p:spPr bwMode="auto">
          <a:xfrm>
            <a:off x="4431918" y="5687725"/>
            <a:ext cx="925033" cy="893134"/>
          </a:xfrm>
          <a:prstGeom prst="flowChartMagneticDisk">
            <a:avLst/>
          </a:prstGeom>
          <a:solidFill>
            <a:srgbClr val="A5A5FF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Daten-bank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5067300" y="4829175"/>
            <a:ext cx="819151" cy="7136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7229475" y="4905375"/>
            <a:ext cx="371592" cy="4525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3400425" y="4029075"/>
            <a:ext cx="23907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8" y="5360165"/>
            <a:ext cx="1963837" cy="168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617007" y="5006698"/>
            <a:ext cx="25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Datenschutz-Software</a:t>
            </a:r>
            <a:endParaRPr lang="de-DE" sz="1600" dirty="0">
              <a:solidFill>
                <a:srgbClr val="00206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 bwMode="auto">
          <a:xfrm flipH="1">
            <a:off x="3019426" y="6161848"/>
            <a:ext cx="6564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feld 35"/>
          <p:cNvSpPr txBox="1"/>
          <p:nvPr/>
        </p:nvSpPr>
        <p:spPr>
          <a:xfrm>
            <a:off x="2570416" y="5406809"/>
            <a:ext cx="25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Schnittstelle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führt das Verzeichnis der Verarbeitungstätigkeiten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 über „Zwecke und Mittel entscheidet“ und die Verarbeitungstätigkeiten koordiniert, muss auch die Erstellung des VVT für diese Verarbeitungstätigkeit veranlassen.</a:t>
            </a:r>
          </a:p>
          <a:p>
            <a:r>
              <a:rPr lang="de-DE" dirty="0" smtClean="0"/>
              <a:t>Die Erstellung kann durch Sachbearbeiter, Fachadministratoren, Administratoren, … erfolgen.</a:t>
            </a:r>
          </a:p>
          <a:p>
            <a:r>
              <a:rPr lang="de-DE" dirty="0"/>
              <a:t>Das erforderliche Wissen muss durch Schulungen und/ oder Beratungen vermittelt werden.</a:t>
            </a:r>
          </a:p>
          <a:p>
            <a:r>
              <a:rPr lang="de-DE" dirty="0" smtClean="0"/>
              <a:t>Datenschutz-Koordinatoren können bei der Erstellung unterstützen oder selbst (Dokumentations-)Aufgaben übernehmen.</a:t>
            </a:r>
          </a:p>
          <a:p>
            <a:r>
              <a:rPr lang="de-DE" dirty="0" smtClean="0"/>
              <a:t>Führen muss das Verzeichnis nicht mehr zwingend der Datenschutzbeauftragte. Er sollte aber Zugriff haben!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3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VVT </a:t>
            </a:r>
            <a:r>
              <a:rPr lang="de-DE" dirty="0"/>
              <a:t>ist die Basis bei der Erfüllung der </a:t>
            </a:r>
            <a:r>
              <a:rPr lang="de-DE" dirty="0" smtClean="0"/>
              <a:t>Nachweispflichten (Art. 5, 24)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5729452"/>
            <a:ext cx="8301087" cy="807873"/>
          </a:xfrm>
        </p:spPr>
        <p:txBody>
          <a:bodyPr/>
          <a:lstStyle/>
          <a:p>
            <a:r>
              <a:rPr lang="de-DE" dirty="0" smtClean="0"/>
              <a:t>Wie viel „Rechenschaftspflicht“ soll im VVT abgebildet werden?</a:t>
            </a:r>
            <a:br>
              <a:rPr lang="de-DE" dirty="0" smtClean="0"/>
            </a:br>
            <a:r>
              <a:rPr lang="de-DE" dirty="0" smtClean="0"/>
              <a:t>Bsp. VVT Projekt DSMS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855645-9EB6-444C-B15B-A1343CB578C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960699" y="4988672"/>
            <a:ext cx="648182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Verzeichnis der Verarbeitungstätigkeiten (30)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337859" y="4110925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Schwellwert-analyse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337858" y="3267903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DSFA (35)</a:t>
            </a:r>
          </a:p>
        </p:txBody>
      </p:sp>
      <p:sp>
        <p:nvSpPr>
          <p:cNvPr id="8" name="Rechteck 7"/>
          <p:cNvSpPr/>
          <p:nvPr/>
        </p:nvSpPr>
        <p:spPr bwMode="auto">
          <a:xfrm rot="16200000">
            <a:off x="6303111" y="3677574"/>
            <a:ext cx="3362977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TOMs (25, 32)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960699" y="1361938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Meldung (33, 34)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525610" y="399613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verfahrensspezifisch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5415" y="1883470"/>
            <a:ext cx="126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allgemein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960699" y="4110925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Rechtmäßig-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keit</a:t>
            </a: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(6)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5337859" y="2366476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AV (28)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3149278" y="1361938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Auskunft (12, 15)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149278" y="3281694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Infopflichten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(12, 13, 14)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3149281" y="2366476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Joint Controller (26)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960699" y="3267903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Einwilligung </a:t>
            </a:r>
            <a:b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(7, 8)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5337858" y="1361937"/>
            <a:ext cx="2104663" cy="740780"/>
          </a:xfrm>
          <a:prstGeom prst="rect">
            <a:avLst/>
          </a:prstGeom>
          <a:solidFill>
            <a:srgbClr val="A5B8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Schulung (39)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813938" y="329172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Nachweispflichten</a:t>
            </a:r>
            <a:endParaRPr lang="de-D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E842E-FF40-491A-AF72-69B6538E6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22ADBC-642A-459A-BF5E-26358EC08FD0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4B357E-F1F0-4615-9537-1614AB42A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Bildschirmpräsentation (4:3)</PresentationFormat>
  <Paragraphs>158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2_Folienmaster</vt:lpstr>
      <vt:lpstr> Workshop 1 – Dokumentation von Verarbeitungen </vt:lpstr>
      <vt:lpstr>Agenda</vt:lpstr>
      <vt:lpstr>Artikel 30: Verzeichnis von Verarbeitungstätigkeiten (VVT)</vt:lpstr>
      <vt:lpstr>Ergebnisse, Aufgaben und Fragen des April-Workshops</vt:lpstr>
      <vt:lpstr>Ansätze zur Erstellung eines VVT</vt:lpstr>
      <vt:lpstr>Vor- und Nachteile</vt:lpstr>
      <vt:lpstr>Kombinationsmöglichkeiten</vt:lpstr>
      <vt:lpstr>Wer führt das Verzeichnis der Verarbeitungstätigkeiten</vt:lpstr>
      <vt:lpstr>Das VVT ist die Basis bei der Erfüllung der Nachweispflichten (Art. 5, 24)</vt:lpstr>
      <vt:lpstr>VVT im Projekt DSMS</vt:lpstr>
      <vt:lpstr>Zuschnitt von Verarbeitungstätigkeiten für das VVT? </vt:lpstr>
      <vt:lpstr>Zuschnitt von Verarbeitungstätigkeiten für das VVT</vt:lpstr>
      <vt:lpstr>Möglichkeiten ähnliche/gleiche Einzelverfahren zusammen zu dokumentieren </vt:lpstr>
      <vt:lpstr>Literatur</vt:lpstr>
      <vt:lpstr>PowerPoint-Präsentation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Andreas Brennecke</cp:lastModifiedBy>
  <cp:revision>1503</cp:revision>
  <cp:lastPrinted>2018-04-17T14:37:41Z</cp:lastPrinted>
  <dcterms:created xsi:type="dcterms:W3CDTF">2007-07-03T14:21:02Z</dcterms:created>
  <dcterms:modified xsi:type="dcterms:W3CDTF">2018-12-02T22:12:30Z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