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18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496" r:id="rId17"/>
    <p:sldId id="494" r:id="rId18"/>
  </p:sldIdLst>
  <p:sldSz cx="9144000" cy="6858000" type="screen4x3"/>
  <p:notesSz cx="6797675" cy="9928225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FF"/>
    <a:srgbClr val="002060"/>
    <a:srgbClr val="A5B8CB"/>
    <a:srgbClr val="B9B9FF"/>
    <a:srgbClr val="90A7BE"/>
    <a:srgbClr val="9999FF"/>
    <a:srgbClr val="CC3300"/>
    <a:srgbClr val="00254F"/>
    <a:srgbClr val="003BB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2308" autoAdjust="0"/>
  </p:normalViewPr>
  <p:slideViewPr>
    <p:cSldViewPr snapToGrid="0">
      <p:cViewPr varScale="1">
        <p:scale>
          <a:sx n="74" d="100"/>
          <a:sy n="74" d="100"/>
        </p:scale>
        <p:origin x="10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84"/>
    </p:cViewPr>
  </p:sorterViewPr>
  <p:notesViewPr>
    <p:cSldViewPr snapToGrid="0">
      <p:cViewPr varScale="1">
        <p:scale>
          <a:sx n="50" d="100"/>
          <a:sy n="50" d="100"/>
        </p:scale>
        <p:origin x="-1584" y="-96"/>
      </p:cViewPr>
      <p:guideLst>
        <p:guide orient="horz" pos="3225"/>
        <p:guide pos="2236"/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A2F36-720F-4D42-B6B3-7438503401C7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0FA5C294-CD39-4C58-82E2-FFA62628FF03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Verfahrens-dokumentation</a:t>
          </a:r>
          <a:endParaRPr lang="de-DE" sz="2400" dirty="0">
            <a:solidFill>
              <a:srgbClr val="002060"/>
            </a:solidFill>
          </a:endParaRPr>
        </a:p>
      </dgm:t>
    </dgm:pt>
    <dgm:pt modelId="{8C73B1E7-C87A-4DBE-B509-C74BC25BE19A}" type="parTrans" cxnId="{A59DF0DE-969D-4F13-B2CA-39DDE37446F5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482E4C2A-31C0-4C56-9F12-97F4EB5A0A55}" type="sibTrans" cxnId="{A59DF0DE-969D-4F13-B2CA-39DDE37446F5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BA1AFACF-63BD-4E39-9FA2-CB1AD21CC197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Betroffenenrechte (Auskunft (1 M), </a:t>
          </a:r>
          <a:br>
            <a:rPr lang="de-DE" sz="2400" dirty="0" smtClean="0">
              <a:solidFill>
                <a:srgbClr val="002060"/>
              </a:solidFill>
            </a:rPr>
          </a:br>
          <a:r>
            <a:rPr lang="de-DE" sz="2400" dirty="0" smtClean="0">
              <a:solidFill>
                <a:srgbClr val="002060"/>
              </a:solidFill>
            </a:rPr>
            <a:t>Löschung, …)</a:t>
          </a:r>
          <a:endParaRPr lang="de-DE" sz="2400" dirty="0">
            <a:solidFill>
              <a:srgbClr val="002060"/>
            </a:solidFill>
          </a:endParaRPr>
        </a:p>
      </dgm:t>
    </dgm:pt>
    <dgm:pt modelId="{95AD2E53-52D6-4C89-9EA5-ADCB3CDABF24}" type="parTrans" cxnId="{F8AB7721-E1B4-4698-9009-772328E22904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47795B89-FEEA-43AD-9C90-F0C331E61D75}" type="sibTrans" cxnId="{F8AB7721-E1B4-4698-9009-772328E22904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7CCF42C7-E891-491C-B52C-AA106791AFE8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Schwellwertanalyse und Folgenabschätzung</a:t>
          </a:r>
          <a:endParaRPr lang="de-DE" sz="2400" dirty="0">
            <a:solidFill>
              <a:srgbClr val="002060"/>
            </a:solidFill>
          </a:endParaRPr>
        </a:p>
      </dgm:t>
    </dgm:pt>
    <dgm:pt modelId="{7293B0D0-276F-4BE1-8FC3-61F730D78BC1}" type="parTrans" cxnId="{95ADBC17-4F3C-4C51-94C7-764CD360AC86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1EEDF36E-746D-45E6-B698-3651396CFB4F}" type="sibTrans" cxnId="{95ADBC17-4F3C-4C51-94C7-764CD360AC86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A674C2D1-DCD3-4C88-B811-8644EFEE7A51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Technikgestaltung </a:t>
          </a:r>
          <a:br>
            <a:rPr lang="de-DE" sz="2400" dirty="0" smtClean="0">
              <a:solidFill>
                <a:srgbClr val="002060"/>
              </a:solidFill>
            </a:rPr>
          </a:br>
          <a:r>
            <a:rPr lang="de-DE" sz="2400" dirty="0" smtClean="0">
              <a:solidFill>
                <a:srgbClr val="002060"/>
              </a:solidFill>
            </a:rPr>
            <a:t>und Sicherheit (TOM)</a:t>
          </a:r>
          <a:endParaRPr lang="de-DE" sz="2400" dirty="0">
            <a:solidFill>
              <a:srgbClr val="002060"/>
            </a:solidFill>
          </a:endParaRPr>
        </a:p>
      </dgm:t>
    </dgm:pt>
    <dgm:pt modelId="{4E39777F-F473-4978-AA01-48105DD1DD86}" type="parTrans" cxnId="{22FF3C0D-1804-407B-9F63-8725B69AA5A0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C2D69E69-5A6E-4FC3-95C2-EE7DBAA0291A}" type="sibTrans" cxnId="{22FF3C0D-1804-407B-9F63-8725B69AA5A0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A1F41CFE-95CB-4F73-968B-B856F6217D48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Sensibilisierung </a:t>
          </a:r>
          <a:br>
            <a:rPr lang="de-DE" sz="2400" dirty="0" smtClean="0">
              <a:solidFill>
                <a:srgbClr val="002060"/>
              </a:solidFill>
            </a:rPr>
          </a:br>
          <a:r>
            <a:rPr lang="de-DE" sz="2400" dirty="0" smtClean="0">
              <a:solidFill>
                <a:srgbClr val="002060"/>
              </a:solidFill>
            </a:rPr>
            <a:t>und </a:t>
          </a:r>
          <a:br>
            <a:rPr lang="de-DE" sz="2400" dirty="0" smtClean="0">
              <a:solidFill>
                <a:srgbClr val="002060"/>
              </a:solidFill>
            </a:rPr>
          </a:br>
          <a:r>
            <a:rPr lang="de-DE" sz="2400" dirty="0" smtClean="0">
              <a:solidFill>
                <a:srgbClr val="002060"/>
              </a:solidFill>
            </a:rPr>
            <a:t>Schulung</a:t>
          </a:r>
          <a:endParaRPr lang="de-DE" sz="2400" dirty="0">
            <a:solidFill>
              <a:srgbClr val="002060"/>
            </a:solidFill>
          </a:endParaRPr>
        </a:p>
      </dgm:t>
    </dgm:pt>
    <dgm:pt modelId="{CC0A6643-8D01-4292-8A5B-E90288FE4668}" type="parTrans" cxnId="{F63D99F9-FE36-4322-813C-BFCCB1A8A6CB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26413477-D785-4C86-B51E-7B6E3C88B3E0}" type="sibTrans" cxnId="{F63D99F9-FE36-4322-813C-BFCCB1A8A6CB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B8A7B6E0-B6C0-4CC2-A0FE-D92206FC3E3F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Meldung von DS-Verletzungen (72 h), Konsultation</a:t>
          </a:r>
          <a:endParaRPr lang="de-DE" sz="2400" dirty="0">
            <a:solidFill>
              <a:srgbClr val="002060"/>
            </a:solidFill>
          </a:endParaRPr>
        </a:p>
      </dgm:t>
    </dgm:pt>
    <dgm:pt modelId="{1D451EEB-8F17-406E-94D6-6DD237D1DE36}" type="parTrans" cxnId="{0C954774-98A6-4EF3-B967-C96866CDA128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1B830D17-BDF6-4656-BABB-2E4169606C8D}" type="sibTrans" cxnId="{0C954774-98A6-4EF3-B967-C96866CDA128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23ADB2BD-FFB1-4C96-B445-57C7D4485A18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Rechenschaftspflicht, Nachweise erbringen</a:t>
          </a:r>
          <a:endParaRPr lang="de-DE" sz="2400" dirty="0">
            <a:solidFill>
              <a:srgbClr val="002060"/>
            </a:solidFill>
          </a:endParaRPr>
        </a:p>
      </dgm:t>
    </dgm:pt>
    <dgm:pt modelId="{2DC1503B-F1E9-4869-8C07-833FCAAB8416}" type="parTrans" cxnId="{A4C7DCF8-2689-4E3C-AEAD-19738EE815B0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EFC1D7D3-E5A0-4190-9C80-1508AD91C54C}" type="sibTrans" cxnId="{A4C7DCF8-2689-4E3C-AEAD-19738EE815B0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B175B44A-A7ED-4F38-8736-E223B3C1AB17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Rechtmäßigkeit (</a:t>
          </a:r>
          <a:r>
            <a:rPr lang="de-DE" sz="2400" dirty="0" err="1" smtClean="0">
              <a:solidFill>
                <a:srgbClr val="002060"/>
              </a:solidFill>
            </a:rPr>
            <a:t>Einwilligngen</a:t>
          </a:r>
          <a:r>
            <a:rPr lang="de-DE" sz="2400" dirty="0" smtClean="0">
              <a:solidFill>
                <a:srgbClr val="002060"/>
              </a:solidFill>
            </a:rPr>
            <a:t>, Verträge (AV), </a:t>
          </a:r>
          <a:br>
            <a:rPr lang="de-DE" sz="2400" dirty="0" smtClean="0">
              <a:solidFill>
                <a:srgbClr val="002060"/>
              </a:solidFill>
            </a:rPr>
          </a:br>
          <a:r>
            <a:rPr lang="de-DE" sz="2400" dirty="0" smtClean="0">
              <a:solidFill>
                <a:srgbClr val="002060"/>
              </a:solidFill>
            </a:rPr>
            <a:t>Ordnungen, …)</a:t>
          </a:r>
          <a:endParaRPr lang="de-DE" sz="2400" dirty="0">
            <a:solidFill>
              <a:srgbClr val="002060"/>
            </a:solidFill>
          </a:endParaRPr>
        </a:p>
      </dgm:t>
    </dgm:pt>
    <dgm:pt modelId="{1F897B53-5283-4C73-B721-DCA37FB88FA1}" type="parTrans" cxnId="{DF407A5D-A9CC-4ECD-A9D2-5D8AEEABAA90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94CA7BD4-1D0B-413F-86E2-6E01D2971761}" type="sibTrans" cxnId="{DF407A5D-A9CC-4ECD-A9D2-5D8AEEABAA90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01C876EF-7187-45F3-8FB7-B75A0F081049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proaktive Informationspflichten</a:t>
          </a:r>
          <a:endParaRPr lang="de-DE" sz="2400" dirty="0">
            <a:solidFill>
              <a:srgbClr val="002060"/>
            </a:solidFill>
          </a:endParaRPr>
        </a:p>
      </dgm:t>
    </dgm:pt>
    <dgm:pt modelId="{C6282A68-1085-42BE-9073-F13EC42057F6}" type="parTrans" cxnId="{C07C9831-0C99-4001-A55E-764E9862FE22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7EFACCD6-FF64-4C43-A0AF-CE9EC2DBC97D}" type="sibTrans" cxnId="{C07C9831-0C99-4001-A55E-764E9862FE22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471B01A5-CB7F-42B9-9923-975290E2565C}" type="pres">
      <dgm:prSet presAssocID="{16FA2F36-720F-4D42-B6B3-7438503401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D46438C-F191-4EFA-9B39-43B768211EBA}" type="pres">
      <dgm:prSet presAssocID="{0FA5C294-CD39-4C58-82E2-FFA62628FF03}" presName="node" presStyleLbl="node1" presStyleIdx="0" presStyleCnt="9" custScaleX="109946" custScaleY="96712" custLinFactNeighborX="1228" custLinFactNeighborY="-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3C0D46-A3B0-46FC-B8B9-4AA7FFA3592F}" type="pres">
      <dgm:prSet presAssocID="{482E4C2A-31C0-4C56-9F12-97F4EB5A0A55}" presName="sibTrans" presStyleCnt="0"/>
      <dgm:spPr/>
    </dgm:pt>
    <dgm:pt modelId="{922B7837-9EC9-40A7-82CB-38401A6E4CD6}" type="pres">
      <dgm:prSet presAssocID="{01C876EF-7187-45F3-8FB7-B75A0F081049}" presName="node" presStyleLbl="node1" presStyleIdx="1" presStyleCnt="9" custScaleX="109946" custScaleY="96712" custLinFactNeighborX="17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C1B5F9-AAF3-477F-813E-01473B980CD8}" type="pres">
      <dgm:prSet presAssocID="{7EFACCD6-FF64-4C43-A0AF-CE9EC2DBC97D}" presName="sibTrans" presStyleCnt="0"/>
      <dgm:spPr/>
    </dgm:pt>
    <dgm:pt modelId="{18FC2CA4-7861-44AF-891F-B4C0F2AD2F24}" type="pres">
      <dgm:prSet presAssocID="{BA1AFACF-63BD-4E39-9FA2-CB1AD21CC197}" presName="node" presStyleLbl="node1" presStyleIdx="2" presStyleCnt="9" custScaleX="109946" custScaleY="96712" custLinFactNeighborX="4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6EF987-0D57-47D5-B096-CF98ACB5B25A}" type="pres">
      <dgm:prSet presAssocID="{47795B89-FEEA-43AD-9C90-F0C331E61D75}" presName="sibTrans" presStyleCnt="0"/>
      <dgm:spPr/>
    </dgm:pt>
    <dgm:pt modelId="{6562089B-C0F1-43F0-AADF-A3890CF6366F}" type="pres">
      <dgm:prSet presAssocID="{7CCF42C7-E891-491C-B52C-AA106791AFE8}" presName="node" presStyleLbl="node1" presStyleIdx="3" presStyleCnt="9" custScaleX="109946" custScaleY="96712" custLinFactNeighborX="64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E1CA121-B8C9-4E78-82D0-B7F97BBBC474}" type="pres">
      <dgm:prSet presAssocID="{1EEDF36E-746D-45E6-B698-3651396CFB4F}" presName="sibTrans" presStyleCnt="0"/>
      <dgm:spPr/>
    </dgm:pt>
    <dgm:pt modelId="{8FF2853D-313D-4987-BF83-AE4147B559C5}" type="pres">
      <dgm:prSet presAssocID="{A674C2D1-DCD3-4C88-B811-8644EFEE7A51}" presName="node" presStyleLbl="node1" presStyleIdx="4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479A8F-A87D-406F-AC47-FCAEB683768C}" type="pres">
      <dgm:prSet presAssocID="{C2D69E69-5A6E-4FC3-95C2-EE7DBAA0291A}" presName="sibTrans" presStyleCnt="0"/>
      <dgm:spPr/>
    </dgm:pt>
    <dgm:pt modelId="{A810E76E-8E10-418F-80E4-4B926A581154}" type="pres">
      <dgm:prSet presAssocID="{B8A7B6E0-B6C0-4CC2-A0FE-D92206FC3E3F}" presName="node" presStyleLbl="node1" presStyleIdx="5" presStyleCnt="9" custScaleX="109946" custScaleY="96712" custLinFactNeighborX="3544" custLinFactNeighborY="-20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0C0EA7-5A78-4EBB-96DF-DB5A8799BAD3}" type="pres">
      <dgm:prSet presAssocID="{1B830D17-BDF6-4656-BABB-2E4169606C8D}" presName="sibTrans" presStyleCnt="0"/>
      <dgm:spPr/>
    </dgm:pt>
    <dgm:pt modelId="{1C84181B-B081-4D3C-A1A9-F9AA99C786E1}" type="pres">
      <dgm:prSet presAssocID="{B175B44A-A7ED-4F38-8736-E223B3C1AB17}" presName="node" presStyleLbl="node1" presStyleIdx="6" presStyleCnt="9" custScaleX="109946" custScaleY="967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325409-CE02-4A47-8A06-CFF569F5EFA3}" type="pres">
      <dgm:prSet presAssocID="{94CA7BD4-1D0B-413F-86E2-6E01D2971761}" presName="sibTrans" presStyleCnt="0"/>
      <dgm:spPr/>
    </dgm:pt>
    <dgm:pt modelId="{C1A146B1-F56A-42BE-8D01-3C57EF62457E}" type="pres">
      <dgm:prSet presAssocID="{A1F41CFE-95CB-4F73-968B-B856F6217D48}" presName="node" presStyleLbl="node1" presStyleIdx="7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3D0110-25E2-4A41-B4E7-C39744FEFF11}" type="pres">
      <dgm:prSet presAssocID="{26413477-D785-4C86-B51E-7B6E3C88B3E0}" presName="sibTrans" presStyleCnt="0"/>
      <dgm:spPr/>
    </dgm:pt>
    <dgm:pt modelId="{52FAE651-BD8C-4048-BD2C-34AB3E4DAD2C}" type="pres">
      <dgm:prSet presAssocID="{23ADB2BD-FFB1-4C96-B445-57C7D4485A18}" presName="node" presStyleLbl="node1" presStyleIdx="8" presStyleCnt="9" custScaleX="109946" custScaleY="96712" custLinFactNeighborX="3544" custLinFactNeighborY="-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8AB7721-E1B4-4698-9009-772328E22904}" srcId="{16FA2F36-720F-4D42-B6B3-7438503401C7}" destId="{BA1AFACF-63BD-4E39-9FA2-CB1AD21CC197}" srcOrd="2" destOrd="0" parTransId="{95AD2E53-52D6-4C89-9EA5-ADCB3CDABF24}" sibTransId="{47795B89-FEEA-43AD-9C90-F0C331E61D75}"/>
    <dgm:cxn modelId="{46E2E0BF-2882-4A74-B93C-C4B7BFE418A8}" type="presOf" srcId="{0FA5C294-CD39-4C58-82E2-FFA62628FF03}" destId="{5D46438C-F191-4EFA-9B39-43B768211EBA}" srcOrd="0" destOrd="0" presId="urn:microsoft.com/office/officeart/2005/8/layout/default"/>
    <dgm:cxn modelId="{0C954774-98A6-4EF3-B967-C96866CDA128}" srcId="{16FA2F36-720F-4D42-B6B3-7438503401C7}" destId="{B8A7B6E0-B6C0-4CC2-A0FE-D92206FC3E3F}" srcOrd="5" destOrd="0" parTransId="{1D451EEB-8F17-406E-94D6-6DD237D1DE36}" sibTransId="{1B830D17-BDF6-4656-BABB-2E4169606C8D}"/>
    <dgm:cxn modelId="{67EC39D7-0B29-4827-9BD9-70E126A61850}" type="presOf" srcId="{B175B44A-A7ED-4F38-8736-E223B3C1AB17}" destId="{1C84181B-B081-4D3C-A1A9-F9AA99C786E1}" srcOrd="0" destOrd="0" presId="urn:microsoft.com/office/officeart/2005/8/layout/default"/>
    <dgm:cxn modelId="{0A19C880-8E95-486C-9B7A-EE182D35727C}" type="presOf" srcId="{A674C2D1-DCD3-4C88-B811-8644EFEE7A51}" destId="{8FF2853D-313D-4987-BF83-AE4147B559C5}" srcOrd="0" destOrd="0" presId="urn:microsoft.com/office/officeart/2005/8/layout/default"/>
    <dgm:cxn modelId="{ADB24F94-2071-4AA8-989F-AED050C3C8D4}" type="presOf" srcId="{A1F41CFE-95CB-4F73-968B-B856F6217D48}" destId="{C1A146B1-F56A-42BE-8D01-3C57EF62457E}" srcOrd="0" destOrd="0" presId="urn:microsoft.com/office/officeart/2005/8/layout/default"/>
    <dgm:cxn modelId="{95ADBC17-4F3C-4C51-94C7-764CD360AC86}" srcId="{16FA2F36-720F-4D42-B6B3-7438503401C7}" destId="{7CCF42C7-E891-491C-B52C-AA106791AFE8}" srcOrd="3" destOrd="0" parTransId="{7293B0D0-276F-4BE1-8FC3-61F730D78BC1}" sibTransId="{1EEDF36E-746D-45E6-B698-3651396CFB4F}"/>
    <dgm:cxn modelId="{0B05587B-B5A3-41AA-B433-28B39097BFF6}" type="presOf" srcId="{23ADB2BD-FFB1-4C96-B445-57C7D4485A18}" destId="{52FAE651-BD8C-4048-BD2C-34AB3E4DAD2C}" srcOrd="0" destOrd="0" presId="urn:microsoft.com/office/officeart/2005/8/layout/default"/>
    <dgm:cxn modelId="{A810AC80-5161-4C0F-9582-10FA440B8FD5}" type="presOf" srcId="{B8A7B6E0-B6C0-4CC2-A0FE-D92206FC3E3F}" destId="{A810E76E-8E10-418F-80E4-4B926A581154}" srcOrd="0" destOrd="0" presId="urn:microsoft.com/office/officeart/2005/8/layout/default"/>
    <dgm:cxn modelId="{18F5AD03-5CCD-4DF9-8D10-A3EB5FB31380}" type="presOf" srcId="{16FA2F36-720F-4D42-B6B3-7438503401C7}" destId="{471B01A5-CB7F-42B9-9923-975290E2565C}" srcOrd="0" destOrd="0" presId="urn:microsoft.com/office/officeart/2005/8/layout/default"/>
    <dgm:cxn modelId="{3B8BC095-59B4-4A2C-B6C5-A7068B2EAB8E}" type="presOf" srcId="{BA1AFACF-63BD-4E39-9FA2-CB1AD21CC197}" destId="{18FC2CA4-7861-44AF-891F-B4C0F2AD2F24}" srcOrd="0" destOrd="0" presId="urn:microsoft.com/office/officeart/2005/8/layout/default"/>
    <dgm:cxn modelId="{A4C7DCF8-2689-4E3C-AEAD-19738EE815B0}" srcId="{16FA2F36-720F-4D42-B6B3-7438503401C7}" destId="{23ADB2BD-FFB1-4C96-B445-57C7D4485A18}" srcOrd="8" destOrd="0" parTransId="{2DC1503B-F1E9-4869-8C07-833FCAAB8416}" sibTransId="{EFC1D7D3-E5A0-4190-9C80-1508AD91C54C}"/>
    <dgm:cxn modelId="{F63D99F9-FE36-4322-813C-BFCCB1A8A6CB}" srcId="{16FA2F36-720F-4D42-B6B3-7438503401C7}" destId="{A1F41CFE-95CB-4F73-968B-B856F6217D48}" srcOrd="7" destOrd="0" parTransId="{CC0A6643-8D01-4292-8A5B-E90288FE4668}" sibTransId="{26413477-D785-4C86-B51E-7B6E3C88B3E0}"/>
    <dgm:cxn modelId="{653B8840-9386-4087-968A-76F635E5A6C7}" type="presOf" srcId="{01C876EF-7187-45F3-8FB7-B75A0F081049}" destId="{922B7837-9EC9-40A7-82CB-38401A6E4CD6}" srcOrd="0" destOrd="0" presId="urn:microsoft.com/office/officeart/2005/8/layout/default"/>
    <dgm:cxn modelId="{C07C9831-0C99-4001-A55E-764E9862FE22}" srcId="{16FA2F36-720F-4D42-B6B3-7438503401C7}" destId="{01C876EF-7187-45F3-8FB7-B75A0F081049}" srcOrd="1" destOrd="0" parTransId="{C6282A68-1085-42BE-9073-F13EC42057F6}" sibTransId="{7EFACCD6-FF64-4C43-A0AF-CE9EC2DBC97D}"/>
    <dgm:cxn modelId="{22FF3C0D-1804-407B-9F63-8725B69AA5A0}" srcId="{16FA2F36-720F-4D42-B6B3-7438503401C7}" destId="{A674C2D1-DCD3-4C88-B811-8644EFEE7A51}" srcOrd="4" destOrd="0" parTransId="{4E39777F-F473-4978-AA01-48105DD1DD86}" sibTransId="{C2D69E69-5A6E-4FC3-95C2-EE7DBAA0291A}"/>
    <dgm:cxn modelId="{A59DF0DE-969D-4F13-B2CA-39DDE37446F5}" srcId="{16FA2F36-720F-4D42-B6B3-7438503401C7}" destId="{0FA5C294-CD39-4C58-82E2-FFA62628FF03}" srcOrd="0" destOrd="0" parTransId="{8C73B1E7-C87A-4DBE-B509-C74BC25BE19A}" sibTransId="{482E4C2A-31C0-4C56-9F12-97F4EB5A0A55}"/>
    <dgm:cxn modelId="{DF407A5D-A9CC-4ECD-A9D2-5D8AEEABAA90}" srcId="{16FA2F36-720F-4D42-B6B3-7438503401C7}" destId="{B175B44A-A7ED-4F38-8736-E223B3C1AB17}" srcOrd="6" destOrd="0" parTransId="{1F897B53-5283-4C73-B721-DCA37FB88FA1}" sibTransId="{94CA7BD4-1D0B-413F-86E2-6E01D2971761}"/>
    <dgm:cxn modelId="{8D6915BD-0163-456B-AEE9-2544A9900A8D}" type="presOf" srcId="{7CCF42C7-E891-491C-B52C-AA106791AFE8}" destId="{6562089B-C0F1-43F0-AADF-A3890CF6366F}" srcOrd="0" destOrd="0" presId="urn:microsoft.com/office/officeart/2005/8/layout/default"/>
    <dgm:cxn modelId="{E687B392-87B5-467F-89BA-274772BED42E}" type="presParOf" srcId="{471B01A5-CB7F-42B9-9923-975290E2565C}" destId="{5D46438C-F191-4EFA-9B39-43B768211EBA}" srcOrd="0" destOrd="0" presId="urn:microsoft.com/office/officeart/2005/8/layout/default"/>
    <dgm:cxn modelId="{BB6229C9-7538-49C0-8219-58EBDC1754B4}" type="presParOf" srcId="{471B01A5-CB7F-42B9-9923-975290E2565C}" destId="{ED3C0D46-A3B0-46FC-B8B9-4AA7FFA3592F}" srcOrd="1" destOrd="0" presId="urn:microsoft.com/office/officeart/2005/8/layout/default"/>
    <dgm:cxn modelId="{779B4230-BDCD-4B4D-AEE3-0574091050F6}" type="presParOf" srcId="{471B01A5-CB7F-42B9-9923-975290E2565C}" destId="{922B7837-9EC9-40A7-82CB-38401A6E4CD6}" srcOrd="2" destOrd="0" presId="urn:microsoft.com/office/officeart/2005/8/layout/default"/>
    <dgm:cxn modelId="{9E58B85E-3ED7-4C2A-851E-BEEC46FFECAA}" type="presParOf" srcId="{471B01A5-CB7F-42B9-9923-975290E2565C}" destId="{DDC1B5F9-AAF3-477F-813E-01473B980CD8}" srcOrd="3" destOrd="0" presId="urn:microsoft.com/office/officeart/2005/8/layout/default"/>
    <dgm:cxn modelId="{757C0E0F-F339-4CEB-AE5F-C131D8521F08}" type="presParOf" srcId="{471B01A5-CB7F-42B9-9923-975290E2565C}" destId="{18FC2CA4-7861-44AF-891F-B4C0F2AD2F24}" srcOrd="4" destOrd="0" presId="urn:microsoft.com/office/officeart/2005/8/layout/default"/>
    <dgm:cxn modelId="{C4CF26FE-E349-4222-AB7D-D11DD35F96A1}" type="presParOf" srcId="{471B01A5-CB7F-42B9-9923-975290E2565C}" destId="{B26EF987-0D57-47D5-B096-CF98ACB5B25A}" srcOrd="5" destOrd="0" presId="urn:microsoft.com/office/officeart/2005/8/layout/default"/>
    <dgm:cxn modelId="{A866DAA9-0689-4E50-B57B-A8C53C62C04C}" type="presParOf" srcId="{471B01A5-CB7F-42B9-9923-975290E2565C}" destId="{6562089B-C0F1-43F0-AADF-A3890CF6366F}" srcOrd="6" destOrd="0" presId="urn:microsoft.com/office/officeart/2005/8/layout/default"/>
    <dgm:cxn modelId="{40909542-57D2-4A77-949A-B7A4E3102697}" type="presParOf" srcId="{471B01A5-CB7F-42B9-9923-975290E2565C}" destId="{0E1CA121-B8C9-4E78-82D0-B7F97BBBC474}" srcOrd="7" destOrd="0" presId="urn:microsoft.com/office/officeart/2005/8/layout/default"/>
    <dgm:cxn modelId="{C85E5CBA-FE0A-4160-9C34-6257A07EC6D0}" type="presParOf" srcId="{471B01A5-CB7F-42B9-9923-975290E2565C}" destId="{8FF2853D-313D-4987-BF83-AE4147B559C5}" srcOrd="8" destOrd="0" presId="urn:microsoft.com/office/officeart/2005/8/layout/default"/>
    <dgm:cxn modelId="{6381FC91-D2B3-43EC-998C-3C48D021FF0D}" type="presParOf" srcId="{471B01A5-CB7F-42B9-9923-975290E2565C}" destId="{F3479A8F-A87D-406F-AC47-FCAEB683768C}" srcOrd="9" destOrd="0" presId="urn:microsoft.com/office/officeart/2005/8/layout/default"/>
    <dgm:cxn modelId="{54A48EAD-BE7A-48CE-92EE-1B0ED401CAE7}" type="presParOf" srcId="{471B01A5-CB7F-42B9-9923-975290E2565C}" destId="{A810E76E-8E10-418F-80E4-4B926A581154}" srcOrd="10" destOrd="0" presId="urn:microsoft.com/office/officeart/2005/8/layout/default"/>
    <dgm:cxn modelId="{C6122651-7875-452D-B09D-CCAD45013264}" type="presParOf" srcId="{471B01A5-CB7F-42B9-9923-975290E2565C}" destId="{DA0C0EA7-5A78-4EBB-96DF-DB5A8799BAD3}" srcOrd="11" destOrd="0" presId="urn:microsoft.com/office/officeart/2005/8/layout/default"/>
    <dgm:cxn modelId="{2FBB0E95-E06C-4C57-9416-9BB57FA1F2D3}" type="presParOf" srcId="{471B01A5-CB7F-42B9-9923-975290E2565C}" destId="{1C84181B-B081-4D3C-A1A9-F9AA99C786E1}" srcOrd="12" destOrd="0" presId="urn:microsoft.com/office/officeart/2005/8/layout/default"/>
    <dgm:cxn modelId="{198B4E60-4D65-402E-8520-67D55A7F5047}" type="presParOf" srcId="{471B01A5-CB7F-42B9-9923-975290E2565C}" destId="{AC325409-CE02-4A47-8A06-CFF569F5EFA3}" srcOrd="13" destOrd="0" presId="urn:microsoft.com/office/officeart/2005/8/layout/default"/>
    <dgm:cxn modelId="{325B23FA-F2F0-4C93-B67F-03A740360F82}" type="presParOf" srcId="{471B01A5-CB7F-42B9-9923-975290E2565C}" destId="{C1A146B1-F56A-42BE-8D01-3C57EF62457E}" srcOrd="14" destOrd="0" presId="urn:microsoft.com/office/officeart/2005/8/layout/default"/>
    <dgm:cxn modelId="{ED96D2C1-B688-48E4-ABBA-3D21FE8D6003}" type="presParOf" srcId="{471B01A5-CB7F-42B9-9923-975290E2565C}" destId="{993D0110-25E2-4A41-B4E7-C39744FEFF11}" srcOrd="15" destOrd="0" presId="urn:microsoft.com/office/officeart/2005/8/layout/default"/>
    <dgm:cxn modelId="{4B1D2626-1320-47D0-9952-844BB072D44C}" type="presParOf" srcId="{471B01A5-CB7F-42B9-9923-975290E2565C}" destId="{52FAE651-BD8C-4048-BD2C-34AB3E4DAD2C}" srcOrd="16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6438C-F191-4EFA-9B39-43B768211EBA}">
      <dsp:nvSpPr>
        <dsp:cNvPr id="0" name=""/>
        <dsp:cNvSpPr/>
      </dsp:nvSpPr>
      <dsp:spPr>
        <a:xfrm>
          <a:off x="231544" y="123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Verfahrens-dokumentation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231544" y="123"/>
        <a:ext cx="2591996" cy="1368001"/>
      </dsp:txXfrm>
    </dsp:sp>
    <dsp:sp modelId="{922B7837-9EC9-40A7-82CB-38401A6E4CD6}">
      <dsp:nvSpPr>
        <dsp:cNvPr id="0" name=""/>
        <dsp:cNvSpPr/>
      </dsp:nvSpPr>
      <dsp:spPr>
        <a:xfrm>
          <a:off x="3071292" y="208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proaktive Informationspflichten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3071292" y="208"/>
        <a:ext cx="2591996" cy="1368001"/>
      </dsp:txXfrm>
    </dsp:sp>
    <dsp:sp modelId="{18FC2CA4-7861-44AF-891F-B4C0F2AD2F24}">
      <dsp:nvSpPr>
        <dsp:cNvPr id="0" name=""/>
        <dsp:cNvSpPr/>
      </dsp:nvSpPr>
      <dsp:spPr>
        <a:xfrm>
          <a:off x="5955290" y="208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Betroffenenrechte (Auskunft (1 M), </a:t>
          </a:r>
          <a:br>
            <a:rPr lang="de-DE" sz="2400" kern="1200" dirty="0" smtClean="0">
              <a:solidFill>
                <a:srgbClr val="002060"/>
              </a:solidFill>
            </a:rPr>
          </a:br>
          <a:r>
            <a:rPr lang="de-DE" sz="2400" kern="1200" dirty="0" smtClean="0">
              <a:solidFill>
                <a:srgbClr val="002060"/>
              </a:solidFill>
            </a:rPr>
            <a:t>Löschung, …)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5955290" y="208"/>
        <a:ext cx="2591996" cy="1368001"/>
      </dsp:txXfrm>
    </dsp:sp>
    <dsp:sp modelId="{6562089B-C0F1-43F0-AADF-A3890CF6366F}">
      <dsp:nvSpPr>
        <dsp:cNvPr id="0" name=""/>
        <dsp:cNvSpPr/>
      </dsp:nvSpPr>
      <dsp:spPr>
        <a:xfrm>
          <a:off x="217894" y="1603961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Schwellwertanalyse und Folgenabschätzung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217894" y="1603961"/>
        <a:ext cx="2591996" cy="1368001"/>
      </dsp:txXfrm>
    </dsp:sp>
    <dsp:sp modelId="{8FF2853D-313D-4987-BF83-AE4147B559C5}">
      <dsp:nvSpPr>
        <dsp:cNvPr id="0" name=""/>
        <dsp:cNvSpPr/>
      </dsp:nvSpPr>
      <dsp:spPr>
        <a:xfrm>
          <a:off x="3086592" y="1603961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Technikgestaltung </a:t>
          </a:r>
          <a:br>
            <a:rPr lang="de-DE" sz="2400" kern="1200" dirty="0" smtClean="0">
              <a:solidFill>
                <a:srgbClr val="002060"/>
              </a:solidFill>
            </a:rPr>
          </a:br>
          <a:r>
            <a:rPr lang="de-DE" sz="2400" kern="1200" dirty="0" smtClean="0">
              <a:solidFill>
                <a:srgbClr val="002060"/>
              </a:solidFill>
            </a:rPr>
            <a:t>und Sicherheit (TOM)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3086592" y="1603961"/>
        <a:ext cx="2591996" cy="1368001"/>
      </dsp:txXfrm>
    </dsp:sp>
    <dsp:sp modelId="{A810E76E-8E10-418F-80E4-4B926A581154}">
      <dsp:nvSpPr>
        <dsp:cNvPr id="0" name=""/>
        <dsp:cNvSpPr/>
      </dsp:nvSpPr>
      <dsp:spPr>
        <a:xfrm>
          <a:off x="5941640" y="1575416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Meldung von DS-Verletzungen (72 h), Konsultation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5941640" y="1575416"/>
        <a:ext cx="2591996" cy="1368001"/>
      </dsp:txXfrm>
    </dsp:sp>
    <dsp:sp modelId="{1C84181B-B081-4D3C-A1A9-F9AA99C786E1}">
      <dsp:nvSpPr>
        <dsp:cNvPr id="0" name=""/>
        <dsp:cNvSpPr/>
      </dsp:nvSpPr>
      <dsp:spPr>
        <a:xfrm>
          <a:off x="202594" y="3207714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Rechtmäßigkeit (</a:t>
          </a:r>
          <a:r>
            <a:rPr lang="de-DE" sz="2400" kern="1200" dirty="0" err="1" smtClean="0">
              <a:solidFill>
                <a:srgbClr val="002060"/>
              </a:solidFill>
            </a:rPr>
            <a:t>Einwilligngen</a:t>
          </a:r>
          <a:r>
            <a:rPr lang="de-DE" sz="2400" kern="1200" dirty="0" smtClean="0">
              <a:solidFill>
                <a:srgbClr val="002060"/>
              </a:solidFill>
            </a:rPr>
            <a:t>, Verträge (AV), </a:t>
          </a:r>
          <a:br>
            <a:rPr lang="de-DE" sz="2400" kern="1200" dirty="0" smtClean="0">
              <a:solidFill>
                <a:srgbClr val="002060"/>
              </a:solidFill>
            </a:rPr>
          </a:br>
          <a:r>
            <a:rPr lang="de-DE" sz="2400" kern="1200" dirty="0" smtClean="0">
              <a:solidFill>
                <a:srgbClr val="002060"/>
              </a:solidFill>
            </a:rPr>
            <a:t>Ordnungen, …)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202594" y="3207714"/>
        <a:ext cx="2591996" cy="1368001"/>
      </dsp:txXfrm>
    </dsp:sp>
    <dsp:sp modelId="{C1A146B1-F56A-42BE-8D01-3C57EF62457E}">
      <dsp:nvSpPr>
        <dsp:cNvPr id="0" name=""/>
        <dsp:cNvSpPr/>
      </dsp:nvSpPr>
      <dsp:spPr>
        <a:xfrm>
          <a:off x="3086592" y="3207714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Sensibilisierung </a:t>
          </a:r>
          <a:br>
            <a:rPr lang="de-DE" sz="2400" kern="1200" dirty="0" smtClean="0">
              <a:solidFill>
                <a:srgbClr val="002060"/>
              </a:solidFill>
            </a:rPr>
          </a:br>
          <a:r>
            <a:rPr lang="de-DE" sz="2400" kern="1200" dirty="0" smtClean="0">
              <a:solidFill>
                <a:srgbClr val="002060"/>
              </a:solidFill>
            </a:rPr>
            <a:t>und </a:t>
          </a:r>
          <a:br>
            <a:rPr lang="de-DE" sz="2400" kern="1200" dirty="0" smtClean="0">
              <a:solidFill>
                <a:srgbClr val="002060"/>
              </a:solidFill>
            </a:rPr>
          </a:br>
          <a:r>
            <a:rPr lang="de-DE" sz="2400" kern="1200" dirty="0" smtClean="0">
              <a:solidFill>
                <a:srgbClr val="002060"/>
              </a:solidFill>
            </a:rPr>
            <a:t>Schulung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3086592" y="3207714"/>
        <a:ext cx="2591996" cy="1368001"/>
      </dsp:txXfrm>
    </dsp:sp>
    <dsp:sp modelId="{52FAE651-BD8C-4048-BD2C-34AB3E4DAD2C}">
      <dsp:nvSpPr>
        <dsp:cNvPr id="0" name=""/>
        <dsp:cNvSpPr/>
      </dsp:nvSpPr>
      <dsp:spPr>
        <a:xfrm>
          <a:off x="5941640" y="3206470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Rechenschaftspflicht, Nachweise erbringen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5941640" y="3206470"/>
        <a:ext cx="2591996" cy="1368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t" anchorCtr="0" compatLnSpc="1">
            <a:prstTxWarp prst="textNoShape">
              <a:avLst/>
            </a:prstTxWarp>
          </a:bodyPr>
          <a:lstStyle>
            <a:lvl1pPr algn="l" defTabSz="955417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7" y="0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t" anchorCtr="0" compatLnSpc="1">
            <a:prstTxWarp prst="textNoShape">
              <a:avLst/>
            </a:prstTxWarp>
          </a:bodyPr>
          <a:lstStyle>
            <a:lvl1pPr algn="r" defTabSz="955417">
              <a:defRPr sz="1300"/>
            </a:lvl1pPr>
          </a:lstStyle>
          <a:p>
            <a:pPr>
              <a:defRPr/>
            </a:pPr>
            <a:fld id="{DFD29CF7-F08B-4F0D-8768-8E3CD9FA7EC0}" type="datetimeFigureOut">
              <a:rPr lang="de-DE"/>
              <a:pPr>
                <a:defRPr/>
              </a:pPr>
              <a:t>01.03.2019</a:t>
            </a:fld>
            <a:endParaRPr lang="de-DE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1257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b" anchorCtr="0" compatLnSpc="1">
            <a:prstTxWarp prst="textNoShape">
              <a:avLst/>
            </a:prstTxWarp>
          </a:bodyPr>
          <a:lstStyle>
            <a:lvl1pPr algn="l" defTabSz="955417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7" y="9431257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b" anchorCtr="0" compatLnSpc="1">
            <a:prstTxWarp prst="textNoShape">
              <a:avLst/>
            </a:prstTxWarp>
          </a:bodyPr>
          <a:lstStyle>
            <a:lvl1pPr algn="r" defTabSz="955417">
              <a:defRPr sz="1300"/>
            </a:lvl1pPr>
          </a:lstStyle>
          <a:p>
            <a:pPr>
              <a:defRPr/>
            </a:pPr>
            <a:fld id="{08AB0B08-4283-4ABC-AD4F-3D3C836592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624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t" anchorCtr="0" compatLnSpc="1">
            <a:prstTxWarp prst="textNoShape">
              <a:avLst/>
            </a:prstTxWarp>
          </a:bodyPr>
          <a:lstStyle>
            <a:lvl1pPr algn="l" defTabSz="955417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4" y="0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t" anchorCtr="0" compatLnSpc="1">
            <a:prstTxWarp prst="textNoShape">
              <a:avLst/>
            </a:prstTxWarp>
          </a:bodyPr>
          <a:lstStyle>
            <a:lvl1pPr algn="r" defTabSz="955417">
              <a:defRPr sz="1300"/>
            </a:lvl1pPr>
          </a:lstStyle>
          <a:p>
            <a:pPr>
              <a:defRPr/>
            </a:pPr>
            <a:fld id="{8D9FF38F-2C51-4E18-BCAA-AC12ACD119FA}" type="datetimeFigureOut">
              <a:rPr lang="de-DE"/>
              <a:pPr>
                <a:defRPr/>
              </a:pPr>
              <a:t>01.03.2019</a:t>
            </a:fld>
            <a:endParaRPr lang="de-DE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7" y="4715631"/>
            <a:ext cx="4987924" cy="446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2846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b" anchorCtr="0" compatLnSpc="1">
            <a:prstTxWarp prst="textNoShape">
              <a:avLst/>
            </a:prstTxWarp>
          </a:bodyPr>
          <a:lstStyle>
            <a:lvl1pPr algn="l" defTabSz="955417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4" y="9432846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b" anchorCtr="0" compatLnSpc="1">
            <a:prstTxWarp prst="textNoShape">
              <a:avLst/>
            </a:prstTxWarp>
          </a:bodyPr>
          <a:lstStyle>
            <a:lvl1pPr algn="r" defTabSz="955417">
              <a:defRPr sz="1300"/>
            </a:lvl1pPr>
          </a:lstStyle>
          <a:p>
            <a:pPr>
              <a:defRPr/>
            </a:pPr>
            <a:fld id="{3F46C065-CCCC-4ABE-882B-BEA56CA6A8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2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5892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166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952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3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 dirty="0">
              <a:latin typeface="Times" pitchFamily="28" charset="0"/>
            </a:endParaRPr>
          </a:p>
        </p:txBody>
      </p:sp>
      <p:sp>
        <p:nvSpPr>
          <p:cNvPr id="13" name="Rectangle 44"/>
          <p:cNvSpPr>
            <a:spLocks noChangeArrowheads="1"/>
          </p:cNvSpPr>
          <p:nvPr userDrawn="1"/>
        </p:nvSpPr>
        <p:spPr bwMode="auto">
          <a:xfrm>
            <a:off x="0" y="1444625"/>
            <a:ext cx="9144000" cy="45085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 dirty="0">
              <a:solidFill>
                <a:srgbClr val="0E1B44"/>
              </a:solidFill>
              <a:latin typeface="Times" pitchFamily="28" charset="0"/>
            </a:endParaRPr>
          </a:p>
        </p:txBody>
      </p:sp>
      <p:sp>
        <p:nvSpPr>
          <p:cNvPr id="14" name="Rectangle 45"/>
          <p:cNvSpPr>
            <a:spLocks noChangeArrowheads="1"/>
          </p:cNvSpPr>
          <p:nvPr userDrawn="1"/>
        </p:nvSpPr>
        <p:spPr bwMode="auto">
          <a:xfrm>
            <a:off x="779463" y="6545263"/>
            <a:ext cx="3930650" cy="161925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151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363663" y="4095750"/>
            <a:ext cx="3449637" cy="13858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5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374775" y="2190750"/>
            <a:ext cx="3443288" cy="1385888"/>
          </a:xfrm>
        </p:spPr>
        <p:txBody>
          <a:bodyPr/>
          <a:lstStyle>
            <a:lvl1pPr>
              <a:defRPr sz="2400">
                <a:solidFill>
                  <a:srgbClr val="00254F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1" cy="38149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301087" cy="520223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3611" y="6394637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54F"/>
                </a:solidFill>
              </a:defRPr>
            </a:lvl1pPr>
          </a:lstStyle>
          <a:p>
            <a:pPr>
              <a:defRPr/>
            </a:pPr>
            <a:fld id="{94855645-9EB6-444C-B15B-A1343CB578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5576"/>
            <a:ext cx="7956000" cy="381600"/>
          </a:xfrm>
        </p:spPr>
        <p:txBody>
          <a:bodyPr anchor="t"/>
          <a:lstStyle>
            <a:lvl1pPr algn="l">
              <a:defRPr sz="2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79227" y="1349829"/>
            <a:ext cx="7715485" cy="4717142"/>
          </a:xfrm>
        </p:spPr>
        <p:txBody>
          <a:bodyPr anchor="t" anchorCtr="0"/>
          <a:lstStyle>
            <a:lvl1pPr marL="0" indent="0">
              <a:buNone/>
              <a:defRPr sz="2000" b="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1AC8C-17DC-4231-B86D-72059771478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2486" y="1335088"/>
            <a:ext cx="4043313" cy="5202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35088"/>
            <a:ext cx="4114800" cy="5202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5CF4D-681B-4343-9B58-5BB99B27A8A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14D0D-530C-4024-96E9-EC56DD23271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50190"/>
            <a:ext cx="7956000" cy="381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8FD49-A068-4CAF-82C3-9DD7376E77D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AE5FB-CF0A-4B67-8D9D-DA449415774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40493"/>
            <a:ext cx="5111750" cy="46856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53020"/>
            <a:ext cx="3008313" cy="46731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A9DF-73B6-457E-B3DB-22E4C8CC8E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51970"/>
            <a:ext cx="7956000" cy="38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365337"/>
            <a:ext cx="5486400" cy="38580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836F2-82C4-4E9A-A861-986DD321A21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jpe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/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00" y="116984"/>
            <a:ext cx="1197776" cy="739682"/>
          </a:xfrm>
          <a:prstGeom prst="rect">
            <a:avLst/>
          </a:prstGeom>
        </p:spPr>
      </p:pic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0" y="722313"/>
            <a:ext cx="9144000" cy="41910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0" y="6715125"/>
            <a:ext cx="9144000" cy="15240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 dirty="0">
              <a:latin typeface="Times" pitchFamily="28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779463" y="630238"/>
            <a:ext cx="2093912" cy="119062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779463" y="6621463"/>
            <a:ext cx="2093912" cy="119062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1340" y="1335088"/>
            <a:ext cx="829166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56000" y="751642"/>
            <a:ext cx="7948861" cy="38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3611" y="6394637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54F"/>
                </a:solidFill>
              </a:defRPr>
            </a:lvl1pPr>
          </a:lstStyle>
          <a:p>
            <a:pPr>
              <a:defRPr/>
            </a:pPr>
            <a:fld id="{94855645-9EB6-444C-B15B-A1343CB578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2" name="Picture 25" descr="Unbenannt-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C6C6C6"/>
              </a:clrFrom>
              <a:clrTo>
                <a:srgbClr val="C6C6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049" y="152473"/>
            <a:ext cx="1650652" cy="43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 4" descr="UniBi_Logo_54_farbig"/>
          <p:cNvPicPr/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543" y="115263"/>
            <a:ext cx="1373784" cy="56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rafik 21" descr="https://www.uni-siegen.de/cd/basiselemente/logo/logo_uni_siegen_rgb.jpg?lang=de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04" y="203096"/>
            <a:ext cx="1320098" cy="37636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54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6"/>
        </a:buBlip>
        <a:defRPr sz="2400">
          <a:solidFill>
            <a:srgbClr val="00254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7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6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6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6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-21123" y="1556985"/>
            <a:ext cx="5495940" cy="2780211"/>
          </a:xfrm>
        </p:spPr>
        <p:txBody>
          <a:bodyPr/>
          <a:lstStyle/>
          <a:p>
            <a:pPr algn="ctr"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Workshop 7 </a:t>
            </a:r>
            <a:r>
              <a:rPr lang="de-DE" dirty="0"/>
              <a:t>–</a:t>
            </a:r>
            <a:br>
              <a:rPr lang="de-DE" dirty="0"/>
            </a:br>
            <a:r>
              <a:rPr lang="de-DE" dirty="0" smtClean="0"/>
              <a:t>Technische und organisatorische Maßnahmen (TOM)</a:t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739298" y="4146115"/>
            <a:ext cx="3975099" cy="2371643"/>
          </a:xfrm>
        </p:spPr>
        <p:txBody>
          <a:bodyPr/>
          <a:lstStyle/>
          <a:p>
            <a:pPr algn="ctr" eaLnBrk="1" hangingPunct="1"/>
            <a:r>
              <a:rPr lang="de-DE" sz="2400" dirty="0"/>
              <a:t>Workshop zur </a:t>
            </a:r>
            <a:r>
              <a:rPr lang="de-DE" sz="2400" dirty="0" smtClean="0"/>
              <a:t>DSGVO</a:t>
            </a:r>
            <a:br>
              <a:rPr lang="de-DE" sz="2400" dirty="0" smtClean="0"/>
            </a:br>
            <a:r>
              <a:rPr lang="de-DE" sz="2400" dirty="0" smtClean="0"/>
              <a:t>Hagen</a:t>
            </a:r>
            <a:br>
              <a:rPr lang="de-DE" sz="2400" dirty="0" smtClean="0"/>
            </a:br>
            <a:r>
              <a:rPr lang="de-DE" sz="2400" dirty="0" smtClean="0"/>
              <a:t>3. Dezember 2018</a:t>
            </a:r>
          </a:p>
          <a:p>
            <a:pPr algn="ctr" eaLnBrk="1" hangingPunct="1"/>
            <a:endParaRPr lang="de-DE" sz="1200" dirty="0" smtClean="0"/>
          </a:p>
          <a:p>
            <a:pPr algn="ctr" eaLnBrk="1" hangingPunct="1"/>
            <a:endParaRPr lang="de-DE" sz="1200" dirty="0"/>
          </a:p>
          <a:p>
            <a:pPr algn="ctr" eaLnBrk="1" hangingPunct="1"/>
            <a:r>
              <a:rPr lang="de-DE" dirty="0" smtClean="0"/>
              <a:t>Andreas </a:t>
            </a:r>
            <a:r>
              <a:rPr lang="de-DE" dirty="0"/>
              <a:t>Brennecke </a:t>
            </a:r>
            <a:r>
              <a:rPr lang="de-DE" dirty="0" smtClean="0"/>
              <a:t>(Uni </a:t>
            </a:r>
            <a:r>
              <a:rPr lang="de-DE" dirty="0" err="1"/>
              <a:t>Pb</a:t>
            </a:r>
            <a:r>
              <a:rPr lang="de-DE" dirty="0" smtClean="0"/>
              <a:t>)</a:t>
            </a:r>
          </a:p>
        </p:txBody>
      </p:sp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779463" y="1282700"/>
            <a:ext cx="3930650" cy="161925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8" name="Grafik 7" descr="https://www.uni-siegen.de/cd/basiselemente/logo/logo_uni_siegen_rgb.jpg?lang=d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670" y="830264"/>
            <a:ext cx="1582822" cy="45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d 4" descr="UniBi_Logo_54_farbi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18" y="605539"/>
            <a:ext cx="1762246" cy="68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6C6C6"/>
              </a:clrFrom>
              <a:clrTo>
                <a:srgbClr val="C6C6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308" y="605540"/>
            <a:ext cx="2524708" cy="66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29" y="438149"/>
            <a:ext cx="1629797" cy="1006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95" y="2419350"/>
            <a:ext cx="3654044" cy="360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Pragmatische Listen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Bspw. Anlehnung an Maßnahmenkatalog LDI/DSK: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78" y="1875453"/>
            <a:ext cx="569595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 bwMode="auto">
          <a:xfrm>
            <a:off x="1313478" y="1875453"/>
            <a:ext cx="5695950" cy="515982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81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Mehrstufiges Vorgehen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Verantwortliche beschreiben in einem ersten Schritt die von ihnen eingesetzten „Bausteine“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dirty="0" smtClean="0"/>
              <a:t>Dann werden die für diese Bausteile vorgesehenen Maßnahmen (bspw. BSI Basis / Standard) zur Verfügung gestellt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dirty="0" smtClean="0"/>
              <a:t>Der Verantwortliche bestätigt deren Umsetzung, beschreibt Alternativmaßnahmen oder begründet die Nicht-Umsetzung.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805383" y="2134409"/>
            <a:ext cx="3099270" cy="184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2"/>
              </a:buBlip>
              <a:defRPr sz="24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3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2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2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2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kern="0" dirty="0" smtClean="0"/>
              <a:t>Arbeitsplatzrechner</a:t>
            </a:r>
          </a:p>
          <a:p>
            <a:pPr lvl="1"/>
            <a:r>
              <a:rPr lang="de-DE" kern="0" dirty="0" smtClean="0"/>
              <a:t>Windows 10</a:t>
            </a:r>
          </a:p>
          <a:p>
            <a:pPr lvl="1"/>
            <a:r>
              <a:rPr lang="de-DE" kern="0" dirty="0" smtClean="0"/>
              <a:t>EXCEL-Auswertung 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934664" y="2134409"/>
            <a:ext cx="309927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2"/>
              </a:buBlip>
              <a:defRPr sz="24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3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2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2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2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kern="0" dirty="0" smtClean="0"/>
              <a:t>Server</a:t>
            </a:r>
          </a:p>
          <a:p>
            <a:pPr lvl="1"/>
            <a:r>
              <a:rPr lang="de-DE" kern="0" dirty="0" smtClean="0"/>
              <a:t>Linux-Server</a:t>
            </a:r>
          </a:p>
          <a:p>
            <a:pPr lvl="1"/>
            <a:r>
              <a:rPr lang="de-DE" kern="0" dirty="0" smtClean="0"/>
              <a:t>Apache</a:t>
            </a:r>
          </a:p>
          <a:p>
            <a:pPr lvl="1"/>
            <a:r>
              <a:rPr lang="de-DE" kern="0" dirty="0" err="1" smtClean="0"/>
              <a:t>mySQL</a:t>
            </a:r>
            <a:endParaRPr lang="de-DE" kern="0" dirty="0" smtClean="0"/>
          </a:p>
          <a:p>
            <a:pPr lvl="1"/>
            <a:r>
              <a:rPr lang="de-DE" kern="0" dirty="0" smtClean="0"/>
              <a:t>Eigenes PHP-Skript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7044613" y="2134409"/>
            <a:ext cx="1763680" cy="184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2"/>
              </a:buBlip>
              <a:defRPr sz="24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3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2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2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2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kern="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969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Resümee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Für eine Hochschule als mittelgroße Organisation ist ein zentrales Sicherheitskonzept als Basis für die Erstellung von TOMs unerlässlich.</a:t>
            </a:r>
          </a:p>
          <a:p>
            <a:r>
              <a:rPr lang="de-DE" dirty="0" smtClean="0"/>
              <a:t>Dazu sollten Standards (BSI, ISO 27001)  genutzt werden, für die es auch Tools gibt, die die Dokumentation zu unterstützen (</a:t>
            </a:r>
            <a:r>
              <a:rPr lang="de-DE" dirty="0" err="1" smtClean="0"/>
              <a:t>verinice</a:t>
            </a:r>
            <a:r>
              <a:rPr lang="de-DE" dirty="0"/>
              <a:t>, </a:t>
            </a:r>
            <a:r>
              <a:rPr lang="de-DE" dirty="0" smtClean="0"/>
              <a:t>i-</a:t>
            </a:r>
            <a:r>
              <a:rPr lang="de-DE" dirty="0" err="1" smtClean="0"/>
              <a:t>doit</a:t>
            </a:r>
            <a:r>
              <a:rPr lang="de-DE" dirty="0" smtClean="0"/>
              <a:t>, …). </a:t>
            </a:r>
          </a:p>
          <a:p>
            <a:r>
              <a:rPr lang="de-DE" dirty="0"/>
              <a:t>Für die Zusatzdokumentation </a:t>
            </a:r>
            <a:r>
              <a:rPr lang="de-DE" dirty="0" smtClean="0"/>
              <a:t>bei kleinen Verfahren mit normalem Schutzbedarf können ggf. „pragmatische Listen“ helfen.</a:t>
            </a:r>
            <a:endParaRPr lang="de-DE" dirty="0"/>
          </a:p>
          <a:p>
            <a:r>
              <a:rPr lang="de-DE" dirty="0" smtClean="0"/>
              <a:t>Die Anwendbarkeit der SDM-Maßnahmenkataloge muss noch gezeigt werden.</a:t>
            </a:r>
          </a:p>
          <a:p>
            <a:r>
              <a:rPr lang="de-DE" dirty="0" smtClean="0"/>
              <a:t>Eine gute Umsetzung ist ohne Zusammenarbeit mit der/dem IT-Sicherheitsbeauftragten / Informationssicherheitsbeauftragten kaum möglich.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33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427444" cy="5202237"/>
          </a:xfrm>
        </p:spPr>
        <p:txBody>
          <a:bodyPr/>
          <a:lstStyle/>
          <a:p>
            <a:r>
              <a:rPr lang="de-DE" sz="2200" dirty="0" smtClean="0"/>
              <a:t>https</a:t>
            </a:r>
            <a:r>
              <a:rPr lang="de-DE" sz="2200" dirty="0"/>
              <a:t>://</a:t>
            </a:r>
            <a:r>
              <a:rPr lang="de-DE" sz="2200" dirty="0" smtClean="0"/>
              <a:t>www.gdd.de/downloads/praxishilfen/GDD-Ratgeber_Datenschutz-Pruefung_von_Rechenzentren_2015.pdf (Checklisten ab S. 113)</a:t>
            </a:r>
          </a:p>
          <a:p>
            <a:r>
              <a:rPr lang="de-DE" sz="2200" dirty="0" smtClean="0"/>
              <a:t>BSI-IT-Grundschutz</a:t>
            </a:r>
            <a:br>
              <a:rPr lang="de-DE" sz="2200" dirty="0" smtClean="0"/>
            </a:br>
            <a:r>
              <a:rPr lang="de-DE" sz="2200" dirty="0" smtClean="0"/>
              <a:t>https</a:t>
            </a:r>
            <a:r>
              <a:rPr lang="de-DE" sz="2200" dirty="0"/>
              <a:t>://</a:t>
            </a:r>
            <a:r>
              <a:rPr lang="de-DE" sz="2200" dirty="0" smtClean="0"/>
              <a:t>www.bsi.bund.de/DE/Themen/ITGrundschutz/itgrundschutz_node.html</a:t>
            </a:r>
          </a:p>
          <a:p>
            <a:r>
              <a:rPr lang="de-DE" sz="2200" dirty="0" smtClean="0"/>
              <a:t>Maßnahmen des Standard-Datenschutzmodells</a:t>
            </a:r>
            <a:br>
              <a:rPr lang="de-DE" sz="2200" dirty="0" smtClean="0"/>
            </a:br>
            <a:r>
              <a:rPr lang="de-DE" sz="2200" dirty="0" smtClean="0"/>
              <a:t>https</a:t>
            </a:r>
            <a:r>
              <a:rPr lang="de-DE" sz="2200" dirty="0"/>
              <a:t>://www.datenschutz-mv.de/datenschutz/datenschutzmodell/</a:t>
            </a:r>
            <a:endParaRPr lang="de-DE" sz="2200" dirty="0" smtClean="0"/>
          </a:p>
          <a:p>
            <a:r>
              <a:rPr lang="de-DE" sz="2200" dirty="0" smtClean="0"/>
              <a:t>Projekt DSMS (</a:t>
            </a:r>
            <a:r>
              <a:rPr lang="de-DE" sz="2200" dirty="0" err="1" smtClean="0"/>
              <a:t>ToDo</a:t>
            </a:r>
            <a:r>
              <a:rPr lang="de-DE" sz="2200" dirty="0" smtClean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513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340241" y="1638796"/>
            <a:ext cx="8697433" cy="231568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de-DE" altLang="de-DE" sz="2800" b="1" dirty="0" smtClean="0"/>
              <a:t>       Vielen Dank für Ihre Aufmerksamkeit und Mitarbeit!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z="28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de-DE" altLang="de-DE" sz="2800" b="1" dirty="0" smtClean="0"/>
              <a:t>                               Abschließende Fragen?</a:t>
            </a:r>
          </a:p>
          <a:p>
            <a:pPr algn="ctr" eaLnBrk="1" hangingPunct="1">
              <a:buFont typeface="Wingdings" pitchFamily="2" charset="2"/>
              <a:buNone/>
            </a:pPr>
            <a:endParaRPr lang="de-DE" altLang="de-DE" sz="2800" b="1" dirty="0" smtClean="0"/>
          </a:p>
          <a:p>
            <a:pPr marL="0" indent="0">
              <a:buNone/>
            </a:pPr>
            <a:endParaRPr lang="de-DE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Fragezeic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53" y="3434412"/>
            <a:ext cx="2784499" cy="251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dirty="0" smtClean="0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 bwMode="auto">
          <a:xfrm>
            <a:off x="7072050" y="6399613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14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6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301087" cy="3549428"/>
          </a:xfrm>
        </p:spPr>
        <p:txBody>
          <a:bodyPr/>
          <a:lstStyle/>
          <a:p>
            <a:r>
              <a:rPr lang="de-DE" dirty="0" smtClean="0"/>
              <a:t>Technische und Organisatorische Maßnahmen als Teil des VVT</a:t>
            </a:r>
          </a:p>
          <a:p>
            <a:r>
              <a:rPr lang="de-DE" dirty="0" smtClean="0"/>
              <a:t>Vorgaben der DSGVO</a:t>
            </a:r>
          </a:p>
          <a:p>
            <a:r>
              <a:rPr lang="de-DE" dirty="0" smtClean="0"/>
              <a:t>Hochschulweite Sicherheitskonzepte</a:t>
            </a:r>
          </a:p>
          <a:p>
            <a:r>
              <a:rPr lang="de-DE" dirty="0" smtClean="0"/>
              <a:t>Maßnahmenkataloge</a:t>
            </a:r>
          </a:p>
          <a:p>
            <a:r>
              <a:rPr lang="de-DE" dirty="0" smtClean="0"/>
              <a:t>Diskussion</a:t>
            </a:r>
          </a:p>
          <a:p>
            <a:endParaRPr lang="de-DE" dirty="0" smtClean="0"/>
          </a:p>
        </p:txBody>
      </p:sp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31" y="5302252"/>
            <a:ext cx="376947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pcline-gesamtansic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2"/>
            <a:ext cx="247186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5303977"/>
            <a:ext cx="19970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t="24998" r="11879" b="8339"/>
          <a:stretch/>
        </p:blipFill>
        <p:spPr bwMode="auto">
          <a:xfrm>
            <a:off x="5185467" y="5302252"/>
            <a:ext cx="208286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0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Art. 32: Sicherheit der Verarbeitung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6713316" y="4166888"/>
            <a:ext cx="1435261" cy="277793"/>
          </a:xfrm>
          <a:prstGeom prst="rect">
            <a:avLst/>
          </a:prstGeom>
          <a:solidFill>
            <a:schemeClr val="bg1"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2462055604"/>
              </p:ext>
            </p:extLst>
          </p:nvPr>
        </p:nvGraphicFramePr>
        <p:xfrm>
          <a:off x="376607" y="1375072"/>
          <a:ext cx="8652681" cy="457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hteck 12"/>
          <p:cNvSpPr/>
          <p:nvPr/>
        </p:nvSpPr>
        <p:spPr bwMode="auto">
          <a:xfrm>
            <a:off x="3312367" y="1187944"/>
            <a:ext cx="5874014" cy="1687011"/>
          </a:xfrm>
          <a:prstGeom prst="rect">
            <a:avLst/>
          </a:prstGeom>
          <a:solidFill>
            <a:schemeClr val="bg1"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312367" y="4509229"/>
            <a:ext cx="5831633" cy="1605821"/>
          </a:xfrm>
          <a:prstGeom prst="rect">
            <a:avLst/>
          </a:prstGeom>
          <a:solidFill>
            <a:schemeClr val="bg1"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307984" y="2874955"/>
            <a:ext cx="3004383" cy="3364460"/>
          </a:xfrm>
          <a:prstGeom prst="rect">
            <a:avLst/>
          </a:prstGeom>
          <a:solidFill>
            <a:schemeClr val="bg1"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6249374" y="2874955"/>
            <a:ext cx="2713651" cy="1605821"/>
          </a:xfrm>
          <a:prstGeom prst="rect">
            <a:avLst/>
          </a:prstGeom>
          <a:solidFill>
            <a:schemeClr val="bg1"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598536" y="1287267"/>
            <a:ext cx="2713831" cy="1614668"/>
          </a:xfrm>
          <a:prstGeom prst="rect">
            <a:avLst/>
          </a:prstGeom>
          <a:solidFill>
            <a:schemeClr val="bg1">
              <a:alpha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6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Art. 32: Sicherheit der Verarbeitung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2" y="1335088"/>
            <a:ext cx="8598111" cy="5202237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/>
              <a:t>(1) Unter </a:t>
            </a:r>
            <a:r>
              <a:rPr lang="de-DE" sz="2000" dirty="0"/>
              <a:t>Berücksichtigung des </a:t>
            </a:r>
            <a:r>
              <a:rPr lang="de-DE" sz="2000" dirty="0">
                <a:solidFill>
                  <a:srgbClr val="A5A5FF"/>
                </a:solidFill>
              </a:rPr>
              <a:t>Stands der Technik</a:t>
            </a:r>
            <a:r>
              <a:rPr lang="de-DE" sz="2000" dirty="0"/>
              <a:t>, der </a:t>
            </a:r>
            <a:r>
              <a:rPr lang="de-DE" sz="2000" dirty="0">
                <a:solidFill>
                  <a:srgbClr val="A5A5FF"/>
                </a:solidFill>
              </a:rPr>
              <a:t>Implementierungskosten</a:t>
            </a:r>
            <a:r>
              <a:rPr lang="de-DE" sz="2000" dirty="0"/>
              <a:t> und </a:t>
            </a:r>
            <a:r>
              <a:rPr lang="de-DE" sz="2000" dirty="0" smtClean="0"/>
              <a:t>der </a:t>
            </a:r>
            <a:r>
              <a:rPr lang="de-DE" sz="2000" dirty="0" smtClean="0">
                <a:solidFill>
                  <a:srgbClr val="A5A5FF"/>
                </a:solidFill>
              </a:rPr>
              <a:t>Art</a:t>
            </a:r>
            <a:r>
              <a:rPr lang="de-DE" sz="2000" dirty="0">
                <a:solidFill>
                  <a:srgbClr val="A5A5FF"/>
                </a:solidFill>
              </a:rPr>
              <a:t>, des Umfangs, der Umstände und der Zwecke der Verarbeitung </a:t>
            </a:r>
            <a:r>
              <a:rPr lang="de-DE" sz="2000" dirty="0"/>
              <a:t>sowie der </a:t>
            </a:r>
            <a:r>
              <a:rPr lang="de-DE" sz="2000" dirty="0" smtClean="0"/>
              <a:t>unterschied-</a:t>
            </a:r>
            <a:r>
              <a:rPr lang="de-DE" sz="2000" dirty="0" err="1" smtClean="0"/>
              <a:t>lichen</a:t>
            </a:r>
            <a:r>
              <a:rPr lang="de-DE" sz="2000" dirty="0" smtClean="0"/>
              <a:t> Eintrittswahrscheinlichkeit </a:t>
            </a:r>
            <a:r>
              <a:rPr lang="de-DE" sz="2000" dirty="0"/>
              <a:t>und </a:t>
            </a:r>
            <a:r>
              <a:rPr lang="de-DE" sz="2000" dirty="0">
                <a:solidFill>
                  <a:srgbClr val="A5A5FF"/>
                </a:solidFill>
              </a:rPr>
              <a:t>Schwere des Risikos </a:t>
            </a:r>
            <a:r>
              <a:rPr lang="de-DE" sz="2000" dirty="0"/>
              <a:t>für die Rechte und </a:t>
            </a:r>
            <a:r>
              <a:rPr lang="de-DE" sz="2000" dirty="0" smtClean="0"/>
              <a:t>Freiheiten natürlicher </a:t>
            </a:r>
            <a:r>
              <a:rPr lang="de-DE" sz="2000" dirty="0"/>
              <a:t>Personen treffen der Verantwortliche und der </a:t>
            </a:r>
            <a:r>
              <a:rPr lang="de-DE" sz="2000" dirty="0" err="1" smtClean="0"/>
              <a:t>Auftragsverarbeiter</a:t>
            </a:r>
            <a:r>
              <a:rPr lang="de-DE" sz="2000" dirty="0" smtClean="0"/>
              <a:t> geeignete </a:t>
            </a:r>
            <a:r>
              <a:rPr lang="de-DE" sz="2000" dirty="0">
                <a:solidFill>
                  <a:srgbClr val="A5A5FF"/>
                </a:solidFill>
              </a:rPr>
              <a:t>technische und organisatorische Maßnahmen</a:t>
            </a:r>
            <a:r>
              <a:rPr lang="de-DE" sz="2000" dirty="0"/>
              <a:t>, um ein dem Risiko angemessenes </a:t>
            </a:r>
            <a:r>
              <a:rPr lang="de-DE" sz="2000" dirty="0" smtClean="0">
                <a:solidFill>
                  <a:srgbClr val="A5A5FF"/>
                </a:solidFill>
              </a:rPr>
              <a:t>Schutz-niveau</a:t>
            </a:r>
            <a:r>
              <a:rPr lang="de-DE" sz="2000" dirty="0" smtClean="0"/>
              <a:t> zu </a:t>
            </a:r>
            <a:r>
              <a:rPr lang="de-DE" sz="2000" dirty="0"/>
              <a:t>gewährleisten; diese Maßnahmen schließen unter anderem Folgendes ein</a:t>
            </a:r>
            <a:r>
              <a:rPr lang="de-DE" sz="2000" dirty="0" smtClean="0"/>
              <a:t>:</a:t>
            </a:r>
          </a:p>
          <a:p>
            <a:pPr marL="541338" indent="-271463">
              <a:buFont typeface="+mj-lt"/>
              <a:buAutoNum type="alphaLcPeriod"/>
            </a:pPr>
            <a:r>
              <a:rPr lang="de-DE" sz="2000" dirty="0" smtClean="0"/>
              <a:t>die </a:t>
            </a:r>
            <a:r>
              <a:rPr lang="de-DE" sz="2000" dirty="0" err="1">
                <a:solidFill>
                  <a:srgbClr val="A5A5FF"/>
                </a:solidFill>
              </a:rPr>
              <a:t>Pseudonymisierung</a:t>
            </a:r>
            <a:r>
              <a:rPr lang="de-DE" sz="2000" dirty="0">
                <a:solidFill>
                  <a:srgbClr val="A5A5FF"/>
                </a:solidFill>
              </a:rPr>
              <a:t> </a:t>
            </a:r>
            <a:r>
              <a:rPr lang="de-DE" sz="2000" dirty="0"/>
              <a:t>und </a:t>
            </a:r>
            <a:r>
              <a:rPr lang="de-DE" sz="2000" dirty="0">
                <a:solidFill>
                  <a:srgbClr val="A5A5FF"/>
                </a:solidFill>
              </a:rPr>
              <a:t>Verschlüsselung</a:t>
            </a:r>
            <a:r>
              <a:rPr lang="de-DE" sz="2000" dirty="0"/>
              <a:t> personenbezogener Daten;</a:t>
            </a:r>
          </a:p>
          <a:p>
            <a:pPr marL="541338" indent="-271463">
              <a:buFont typeface="+mj-lt"/>
              <a:buAutoNum type="alphaLcPeriod"/>
            </a:pPr>
            <a:r>
              <a:rPr lang="de-DE" sz="2000" dirty="0" smtClean="0"/>
              <a:t>die </a:t>
            </a:r>
            <a:r>
              <a:rPr lang="de-DE" sz="2000" dirty="0"/>
              <a:t>Fähigkeit, die </a:t>
            </a:r>
            <a:r>
              <a:rPr lang="de-DE" sz="2000" dirty="0">
                <a:solidFill>
                  <a:srgbClr val="A5A5FF"/>
                </a:solidFill>
              </a:rPr>
              <a:t>Vertraulichkeit, Integrität, Verfügbarkeit und Belastbarkeit </a:t>
            </a:r>
            <a:r>
              <a:rPr lang="de-DE" sz="2000" dirty="0" smtClean="0"/>
              <a:t>der Systeme </a:t>
            </a:r>
            <a:r>
              <a:rPr lang="de-DE" sz="2000" dirty="0"/>
              <a:t>und Dienste im Zusammenhang mit der Verarbeitung auf Dauer sicherzustellen;</a:t>
            </a:r>
          </a:p>
          <a:p>
            <a:pPr marL="541338" indent="-271463">
              <a:buFont typeface="+mj-lt"/>
              <a:buAutoNum type="alphaLcPeriod"/>
            </a:pPr>
            <a:r>
              <a:rPr lang="de-DE" sz="2000" dirty="0" smtClean="0"/>
              <a:t>die </a:t>
            </a:r>
            <a:r>
              <a:rPr lang="de-DE" sz="2000" dirty="0"/>
              <a:t>Fähigkeit, die </a:t>
            </a:r>
            <a:r>
              <a:rPr lang="de-DE" sz="2000" dirty="0">
                <a:solidFill>
                  <a:srgbClr val="A5A5FF"/>
                </a:solidFill>
              </a:rPr>
              <a:t>Verfügbarkeit</a:t>
            </a:r>
            <a:r>
              <a:rPr lang="de-DE" sz="2000" dirty="0"/>
              <a:t> der personenbezogenen Daten und den </a:t>
            </a:r>
            <a:r>
              <a:rPr lang="de-DE" sz="2000" dirty="0" smtClean="0"/>
              <a:t>Zugang zu </a:t>
            </a:r>
            <a:r>
              <a:rPr lang="de-DE" sz="2000" dirty="0"/>
              <a:t>ihnen bei einem physischen oder technischen Zwischenfall rasch </a:t>
            </a:r>
            <a:r>
              <a:rPr lang="de-DE" sz="2000" dirty="0" smtClean="0">
                <a:solidFill>
                  <a:srgbClr val="A5A5FF"/>
                </a:solidFill>
              </a:rPr>
              <a:t>wiederherzustellen</a:t>
            </a:r>
            <a:r>
              <a:rPr lang="de-DE" sz="2000" dirty="0" smtClean="0"/>
              <a:t>;</a:t>
            </a:r>
          </a:p>
          <a:p>
            <a:pPr marL="541338" indent="-271463">
              <a:buFont typeface="+mj-lt"/>
              <a:buAutoNum type="alphaLcPeriod"/>
            </a:pPr>
            <a:r>
              <a:rPr lang="de-DE" sz="2000" dirty="0" smtClean="0"/>
              <a:t>ein </a:t>
            </a:r>
            <a:r>
              <a:rPr lang="de-DE" sz="2000" dirty="0">
                <a:solidFill>
                  <a:srgbClr val="A5A5FF"/>
                </a:solidFill>
              </a:rPr>
              <a:t>Verfahren zur regelmäßigen Überprüfung</a:t>
            </a:r>
            <a:r>
              <a:rPr lang="de-DE" sz="2000" dirty="0"/>
              <a:t>, Bewertung und Evaluierung </a:t>
            </a:r>
            <a:r>
              <a:rPr lang="de-DE" sz="2000" dirty="0" smtClean="0"/>
              <a:t>der Wirksamkeit </a:t>
            </a:r>
            <a:r>
              <a:rPr lang="de-DE" sz="2000" dirty="0"/>
              <a:t>der technischen und organisatorischen Maßnahmen zur </a:t>
            </a:r>
            <a:r>
              <a:rPr lang="de-DE" sz="2000" dirty="0" smtClean="0"/>
              <a:t>Gewährleistung der </a:t>
            </a:r>
            <a:r>
              <a:rPr lang="de-DE" sz="2000" dirty="0"/>
              <a:t>Sicherheit der Verarbeitung.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11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Art. 30: Verzeichnis von Verarbeitungstätigkeiten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Both"/>
            </a:pPr>
            <a:r>
              <a:rPr lang="de-DE" dirty="0" smtClean="0"/>
              <a:t>[…] Dieses </a:t>
            </a:r>
            <a:r>
              <a:rPr lang="de-DE" dirty="0"/>
              <a:t>Verzeichnis </a:t>
            </a:r>
            <a:r>
              <a:rPr lang="de-DE" dirty="0" smtClean="0"/>
              <a:t>enthält sämtliche </a:t>
            </a:r>
            <a:r>
              <a:rPr lang="de-DE" dirty="0"/>
              <a:t>folgenden Angaben</a:t>
            </a:r>
            <a:r>
              <a:rPr lang="de-DE" dirty="0" smtClean="0"/>
              <a:t>: […]</a:t>
            </a:r>
          </a:p>
          <a:p>
            <a:pPr marL="719138" indent="-271463">
              <a:buNone/>
            </a:pPr>
            <a:r>
              <a:rPr lang="de-DE" dirty="0" smtClean="0"/>
              <a:t>g</a:t>
            </a:r>
            <a:r>
              <a:rPr lang="de-DE" dirty="0"/>
              <a:t>) wenn möglich, eine </a:t>
            </a:r>
            <a:r>
              <a:rPr lang="de-DE" dirty="0">
                <a:solidFill>
                  <a:srgbClr val="A5A5FF"/>
                </a:solidFill>
              </a:rPr>
              <a:t>allgemeine Beschreibung der technischen und </a:t>
            </a:r>
            <a:r>
              <a:rPr lang="de-DE" dirty="0" smtClean="0">
                <a:solidFill>
                  <a:srgbClr val="A5A5FF"/>
                </a:solidFill>
              </a:rPr>
              <a:t>organisatorischen Maßnahmen </a:t>
            </a:r>
            <a:r>
              <a:rPr lang="de-DE" dirty="0"/>
              <a:t>gemäß Artikel 32 Absatz 1</a:t>
            </a:r>
            <a:r>
              <a:rPr lang="de-DE" dirty="0" smtClean="0"/>
              <a:t>.</a:t>
            </a:r>
          </a:p>
          <a:p>
            <a:pPr marL="457200" indent="-457200">
              <a:buAutoNum type="arabicParenBoth" startAt="2"/>
            </a:pPr>
            <a:r>
              <a:rPr lang="de-DE" dirty="0" smtClean="0"/>
              <a:t>d) ebd. [</a:t>
            </a:r>
            <a:r>
              <a:rPr lang="de-DE" dirty="0" err="1" smtClean="0"/>
              <a:t>Auftragsverarbeiter</a:t>
            </a:r>
            <a:r>
              <a:rPr lang="de-DE" dirty="0"/>
              <a:t>]</a:t>
            </a:r>
            <a:endParaRPr lang="de-DE" dirty="0" smtClean="0"/>
          </a:p>
          <a:p>
            <a:pPr marL="457200" indent="-457200">
              <a:buAutoNum type="arabicParenBoth" startAt="2"/>
            </a:pPr>
            <a:endParaRPr lang="de-DE" dirty="0"/>
          </a:p>
          <a:p>
            <a:r>
              <a:rPr lang="de-DE" dirty="0" smtClean="0"/>
              <a:t>Was heißt wenn möglich?</a:t>
            </a:r>
          </a:p>
          <a:p>
            <a:r>
              <a:rPr lang="de-DE" dirty="0" smtClean="0"/>
              <a:t>Was ist eine allgemeine Beschreibung?</a:t>
            </a:r>
            <a:endParaRPr lang="de-DE" dirty="0"/>
          </a:p>
          <a:p>
            <a:endParaRPr lang="de-DE" dirty="0" smtClean="0"/>
          </a:p>
          <a:p>
            <a:pPr>
              <a:buFont typeface="Wingdings" panose="05000000000000000000" pitchFamily="2" charset="2"/>
              <a:buChar char="ð"/>
            </a:pPr>
            <a:r>
              <a:rPr lang="de-DE" dirty="0" smtClean="0"/>
              <a:t>Technische und organisatorischen Maßnahmen sind Teil des VVT,</a:t>
            </a:r>
            <a:br>
              <a:rPr lang="de-DE" dirty="0" smtClean="0"/>
            </a:br>
            <a:r>
              <a:rPr lang="de-DE" dirty="0" smtClean="0"/>
              <a:t>(ZENDAS, LDI/DSK, GDD,…)</a:t>
            </a:r>
            <a:br>
              <a:rPr lang="de-DE" dirty="0" smtClean="0"/>
            </a:br>
            <a:r>
              <a:rPr lang="de-DE" dirty="0" smtClean="0"/>
              <a:t>aber wenige konkrete Hinweise, was dokumentiert werden soll.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513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GDD-Praxishilfe DS-GVO V - </a:t>
            </a:r>
            <a:r>
              <a:rPr lang="de-DE" dirty="0" smtClean="0"/>
              <a:t>Verzeichnis </a:t>
            </a:r>
            <a:r>
              <a:rPr lang="de-DE" dirty="0"/>
              <a:t>von </a:t>
            </a:r>
            <a:r>
              <a:rPr lang="de-DE" dirty="0" smtClean="0"/>
              <a:t>Verarbeitungstätigkeiten, S. 11f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1338" indent="-541338">
              <a:buNone/>
            </a:pPr>
            <a:r>
              <a:rPr lang="de-DE" dirty="0" smtClean="0"/>
              <a:t>10.1 „Optional </a:t>
            </a:r>
            <a:r>
              <a:rPr lang="de-DE" dirty="0"/>
              <a:t>kann </a:t>
            </a:r>
            <a:r>
              <a:rPr lang="de-DE" dirty="0" smtClean="0"/>
              <a:t>[…] eine </a:t>
            </a:r>
            <a:r>
              <a:rPr lang="de-DE" dirty="0">
                <a:solidFill>
                  <a:srgbClr val="A5A5FF"/>
                </a:solidFill>
              </a:rPr>
              <a:t>knappe </a:t>
            </a:r>
            <a:r>
              <a:rPr lang="de-DE" dirty="0" smtClean="0">
                <a:solidFill>
                  <a:srgbClr val="A5A5FF"/>
                </a:solidFill>
              </a:rPr>
              <a:t>Beschreibung </a:t>
            </a:r>
            <a:r>
              <a:rPr lang="de-DE" dirty="0">
                <a:solidFill>
                  <a:srgbClr val="A5A5FF"/>
                </a:solidFill>
              </a:rPr>
              <a:t>der technischen Infrastruktur </a:t>
            </a:r>
            <a:r>
              <a:rPr lang="de-DE" dirty="0"/>
              <a:t>wie der </a:t>
            </a:r>
            <a:r>
              <a:rPr lang="de-DE" dirty="0" smtClean="0">
                <a:solidFill>
                  <a:srgbClr val="A5A5FF"/>
                </a:solidFill>
              </a:rPr>
              <a:t>technischen </a:t>
            </a:r>
            <a:r>
              <a:rPr lang="de-DE" dirty="0">
                <a:solidFill>
                  <a:srgbClr val="A5A5FF"/>
                </a:solidFill>
              </a:rPr>
              <a:t>und organisatorischen </a:t>
            </a:r>
            <a:r>
              <a:rPr lang="de-DE" dirty="0" smtClean="0">
                <a:solidFill>
                  <a:srgbClr val="A5A5FF"/>
                </a:solidFill>
              </a:rPr>
              <a:t>Sicherheitsmaßnahmen </a:t>
            </a:r>
            <a:r>
              <a:rPr lang="de-DE" dirty="0"/>
              <a:t>angegeben werden, um ein </a:t>
            </a:r>
            <a:r>
              <a:rPr lang="de-DE" dirty="0" smtClean="0">
                <a:solidFill>
                  <a:srgbClr val="A5A5FF"/>
                </a:solidFill>
              </a:rPr>
              <a:t>besseres </a:t>
            </a:r>
            <a:r>
              <a:rPr lang="de-DE" dirty="0">
                <a:solidFill>
                  <a:srgbClr val="A5A5FF"/>
                </a:solidFill>
              </a:rPr>
              <a:t>Verständnis der allgemeinen Beschreibung </a:t>
            </a:r>
            <a:r>
              <a:rPr lang="de-DE" dirty="0"/>
              <a:t>der </a:t>
            </a:r>
            <a:r>
              <a:rPr lang="de-DE" dirty="0" smtClean="0"/>
              <a:t>technischen </a:t>
            </a:r>
            <a:r>
              <a:rPr lang="de-DE" dirty="0"/>
              <a:t>und organisatorischen Maßnahmen </a:t>
            </a:r>
            <a:r>
              <a:rPr lang="de-DE" dirty="0" smtClean="0"/>
              <a:t>(</a:t>
            </a:r>
            <a:r>
              <a:rPr lang="de-DE" dirty="0"/>
              <a:t>siehe 10.2.) zu </a:t>
            </a:r>
            <a:r>
              <a:rPr lang="de-DE" dirty="0" smtClean="0"/>
              <a:t>ermöglichen.“</a:t>
            </a:r>
          </a:p>
          <a:p>
            <a:pPr marL="541338" indent="-541338">
              <a:buNone/>
            </a:pPr>
            <a:r>
              <a:rPr lang="de-DE" dirty="0" smtClean="0"/>
              <a:t>10.2 „Soweit </a:t>
            </a:r>
            <a:r>
              <a:rPr lang="de-DE" dirty="0"/>
              <a:t>sich die technischen und organisatorischen </a:t>
            </a:r>
            <a:r>
              <a:rPr lang="de-DE" dirty="0" smtClean="0"/>
              <a:t>Maßnahmen </a:t>
            </a:r>
            <a:r>
              <a:rPr lang="de-DE" dirty="0"/>
              <a:t>schon aus </a:t>
            </a:r>
            <a:r>
              <a:rPr lang="de-DE" dirty="0">
                <a:solidFill>
                  <a:srgbClr val="A5A5FF"/>
                </a:solidFill>
              </a:rPr>
              <a:t>vorhandenen </a:t>
            </a:r>
            <a:r>
              <a:rPr lang="de-DE" dirty="0" smtClean="0">
                <a:solidFill>
                  <a:srgbClr val="A5A5FF"/>
                </a:solidFill>
              </a:rPr>
              <a:t>Sicherheitsrichtlinien/Konzepten/</a:t>
            </a:r>
            <a:r>
              <a:rPr lang="de-DE" dirty="0" err="1" smtClean="0">
                <a:solidFill>
                  <a:srgbClr val="A5A5FF"/>
                </a:solidFill>
              </a:rPr>
              <a:t>Zertifizie</a:t>
            </a:r>
            <a:r>
              <a:rPr lang="de-DE" dirty="0" smtClean="0">
                <a:solidFill>
                  <a:srgbClr val="A5A5FF"/>
                </a:solidFill>
              </a:rPr>
              <a:t>-rungen </a:t>
            </a:r>
            <a:r>
              <a:rPr lang="de-DE" dirty="0"/>
              <a:t>ergeben, ist </a:t>
            </a:r>
            <a:r>
              <a:rPr lang="de-DE" dirty="0" smtClean="0"/>
              <a:t>ein </a:t>
            </a:r>
            <a:r>
              <a:rPr lang="de-DE" dirty="0"/>
              <a:t>konkreter Verweis hierauf ausreichend. </a:t>
            </a:r>
            <a:r>
              <a:rPr lang="de-DE" dirty="0" smtClean="0"/>
              <a:t>Insbesondere </a:t>
            </a:r>
            <a:r>
              <a:rPr lang="de-DE" dirty="0"/>
              <a:t>sind hier </a:t>
            </a:r>
            <a:r>
              <a:rPr lang="de-DE" dirty="0">
                <a:solidFill>
                  <a:srgbClr val="A5A5FF"/>
                </a:solidFill>
              </a:rPr>
              <a:t>Abweichungen zu einem </a:t>
            </a:r>
            <a:r>
              <a:rPr lang="de-DE" dirty="0" smtClean="0">
                <a:solidFill>
                  <a:srgbClr val="A5A5FF"/>
                </a:solidFill>
              </a:rPr>
              <a:t>übergrei</a:t>
            </a:r>
            <a:r>
              <a:rPr lang="de-DE" dirty="0">
                <a:solidFill>
                  <a:srgbClr val="A5A5FF"/>
                </a:solidFill>
              </a:rPr>
              <a:t>fenden Sicherheitskonzept </a:t>
            </a:r>
            <a:r>
              <a:rPr lang="de-DE" dirty="0" smtClean="0"/>
              <a:t>[…] zu </a:t>
            </a:r>
            <a:r>
              <a:rPr lang="de-DE" dirty="0"/>
              <a:t>dokumentieren. Wenn eine </a:t>
            </a:r>
            <a:r>
              <a:rPr lang="de-DE" dirty="0" smtClean="0"/>
              <a:t>Datenschutz-Folgenabschätzung </a:t>
            </a:r>
            <a:r>
              <a:rPr lang="de-DE" dirty="0"/>
              <a:t>für die Verarbeitung </a:t>
            </a:r>
            <a:r>
              <a:rPr lang="de-DE" dirty="0">
                <a:solidFill>
                  <a:srgbClr val="A5A5FF"/>
                </a:solidFill>
              </a:rPr>
              <a:t>hohe Risiken </a:t>
            </a:r>
            <a:r>
              <a:rPr lang="de-DE" dirty="0" smtClean="0"/>
              <a:t>ausweist</a:t>
            </a:r>
            <a:r>
              <a:rPr lang="de-DE" dirty="0"/>
              <a:t>, so sind die zur Bewältigung dieser Risiken </a:t>
            </a:r>
            <a:r>
              <a:rPr lang="de-DE" dirty="0" smtClean="0"/>
              <a:t>getroffenen </a:t>
            </a:r>
            <a:r>
              <a:rPr lang="de-DE" dirty="0"/>
              <a:t>Sicherheitsvorkehrungen für die </a:t>
            </a:r>
            <a:r>
              <a:rPr lang="de-DE" dirty="0" smtClean="0"/>
              <a:t>Verarbeitung </a:t>
            </a:r>
            <a:r>
              <a:rPr lang="de-DE" dirty="0">
                <a:solidFill>
                  <a:srgbClr val="A5A5FF"/>
                </a:solidFill>
              </a:rPr>
              <a:t>in der Datenschutz-Folgenabschätzung</a:t>
            </a:r>
            <a:r>
              <a:rPr lang="de-DE" dirty="0"/>
              <a:t> zu </a:t>
            </a:r>
            <a:r>
              <a:rPr lang="de-DE" dirty="0" smtClean="0"/>
              <a:t>dokumentieren.“ 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030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Man braucht also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… ein Sicherheitskonzept, das die zentrale Infrastruktur sowie die optional in den Verarbeitungen genutzten Komponenten beschreibt:</a:t>
            </a:r>
          </a:p>
          <a:p>
            <a:pPr lvl="1"/>
            <a:r>
              <a:rPr lang="de-DE" dirty="0" smtClean="0"/>
              <a:t>Datacenter/Rechnerräume</a:t>
            </a:r>
          </a:p>
          <a:p>
            <a:pPr lvl="1"/>
            <a:r>
              <a:rPr lang="de-DE" dirty="0" smtClean="0"/>
              <a:t>Netzwerkkomponenten</a:t>
            </a:r>
          </a:p>
          <a:p>
            <a:pPr lvl="1"/>
            <a:r>
              <a:rPr lang="de-DE" dirty="0" smtClean="0"/>
              <a:t>Hardware / Speicherkomponenten</a:t>
            </a:r>
          </a:p>
          <a:p>
            <a:pPr lvl="1"/>
            <a:r>
              <a:rPr lang="de-DE" dirty="0" smtClean="0"/>
              <a:t>Virtuelle Maschinen / Server</a:t>
            </a:r>
          </a:p>
          <a:p>
            <a:pPr lvl="1"/>
            <a:r>
              <a:rPr lang="de-DE" dirty="0" smtClean="0"/>
              <a:t>Betriebssystem</a:t>
            </a:r>
          </a:p>
          <a:p>
            <a:pPr lvl="1"/>
            <a:r>
              <a:rPr lang="de-DE" dirty="0" smtClean="0"/>
              <a:t>Datenbanken</a:t>
            </a:r>
          </a:p>
          <a:p>
            <a:pPr lvl="1"/>
            <a:r>
              <a:rPr lang="de-DE" dirty="0" smtClean="0"/>
              <a:t>Anwendungen</a:t>
            </a:r>
          </a:p>
          <a:p>
            <a:pPr lvl="1"/>
            <a:r>
              <a:rPr lang="de-DE" dirty="0" smtClean="0"/>
              <a:t>…</a:t>
            </a:r>
          </a:p>
          <a:p>
            <a:pPr lvl="1"/>
            <a:r>
              <a:rPr lang="de-DE" dirty="0" smtClean="0"/>
              <a:t>Büroräume</a:t>
            </a:r>
          </a:p>
          <a:p>
            <a:pPr lvl="1"/>
            <a:r>
              <a:rPr lang="de-DE" dirty="0" smtClean="0"/>
              <a:t>Arbeitsplatzrechner</a:t>
            </a:r>
          </a:p>
          <a:p>
            <a:pPr lvl="1"/>
            <a:r>
              <a:rPr lang="de-DE" dirty="0" smtClean="0"/>
              <a:t>Mobile Endgeräte</a:t>
            </a:r>
          </a:p>
          <a:p>
            <a:pPr lvl="1"/>
            <a:r>
              <a:rPr lang="de-DE" dirty="0" smtClean="0"/>
              <a:t>…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400" y="2677886"/>
            <a:ext cx="2914731" cy="162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446649" y="4591827"/>
            <a:ext cx="310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>
                <a:solidFill>
                  <a:srgbClr val="002060"/>
                </a:solidFill>
              </a:rPr>
              <a:t>Dokumentation der zentralen Infrastruktur möglichst auf Basis eines Standards: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2060"/>
                </a:solidFill>
              </a:rPr>
              <a:t>BSI IT-Grundschutz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2060"/>
                </a:solidFill>
              </a:rPr>
              <a:t>ISO 27001</a:t>
            </a:r>
          </a:p>
        </p:txBody>
      </p:sp>
    </p:spTree>
    <p:extLst>
      <p:ext uri="{BB962C8B-B14F-4D97-AF65-F5344CB8AC3E}">
        <p14:creationId xmlns:p14="http://schemas.microsoft.com/office/powerpoint/2010/main" val="36096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dokumentiert man die TOMs in den VVT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Wo immer möglich Verweis auf zentrale Systeme und deren Sicherheitskonzepte </a:t>
            </a:r>
          </a:p>
          <a:p>
            <a:r>
              <a:rPr lang="de-DE" dirty="0" smtClean="0"/>
              <a:t>Zusätzliche Maßnahmen wo Abweichungen bestehen oder eigene Systeme / IT eingesetzt wird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056165"/>
            <a:ext cx="678021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23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viele Vorgaben werden gemacht?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ZENDAS: nur Vorgabe der Schutzziele als Gliederung</a:t>
            </a:r>
          </a:p>
          <a:p>
            <a:r>
              <a:rPr lang="de-DE" dirty="0" smtClean="0"/>
              <a:t>LDI/DSK: Maßnahmenkatalog als Beispiele</a:t>
            </a:r>
          </a:p>
          <a:p>
            <a:r>
              <a:rPr lang="de-DE" dirty="0" smtClean="0"/>
              <a:t>Auszüge aus den Bausteine des BSI IT-Grundschutzes</a:t>
            </a:r>
          </a:p>
          <a:p>
            <a:r>
              <a:rPr lang="de-DE" dirty="0" smtClean="0"/>
              <a:t>Vorgaben der (größtenteils noch ausstehenden) SDM-Maßnahmenkataloge</a:t>
            </a:r>
          </a:p>
          <a:p>
            <a:r>
              <a:rPr lang="de-DE" dirty="0" smtClean="0"/>
              <a:t>Eigene mit dem lokalen Sicherheitsbeauftragten abgestimmte Maßnahmenkataloge</a:t>
            </a:r>
          </a:p>
          <a:p>
            <a:endParaRPr lang="de-DE" sz="1600" dirty="0"/>
          </a:p>
          <a:p>
            <a:pPr marL="0" indent="0">
              <a:buNone/>
            </a:pPr>
            <a:r>
              <a:rPr lang="de-DE" dirty="0" smtClean="0"/>
              <a:t>Reicht ein einfaches Ankreuzen von Maßnahmen, oder müssen für jede Maßnahme weitere Angaben zur Umsetzung gemacht werden?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Bspw. Verschlüsselung ja: Angaben zum eingesetzten Verschlüsselungsverfahren; Schlüssellängen; Schlüsselverwaltung (Aussteller, Schlüsselverteilung, Absicherung, Backups,  …) 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778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Folienmaster">
  <a:themeElements>
    <a:clrScheme name="2_Folien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Folienmaster">
      <a:majorFont>
        <a:latin typeface="Arial Narrow"/>
        <a:ea typeface="Arial Unicode MS"/>
        <a:cs typeface="Arial Unicode MS"/>
      </a:majorFont>
      <a:minorFont>
        <a:latin typeface="Arial Narrow"/>
        <a:ea typeface="Arial Unicode MS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2_Folien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BF767ADA4A3D43BB08FDE7547AEE18" ma:contentTypeVersion="0" ma:contentTypeDescription="Ein neues Dokument erstellen." ma:contentTypeScope="" ma:versionID="e7f386acd37bcad4f969b603eab9855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22ADBC-642A-459A-BF5E-26358EC08FD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4B357E-F1F0-4615-9537-1614AB42A6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5E842E-FF40-491A-AF72-69B6538E60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754</Words>
  <Application>Microsoft Office PowerPoint</Application>
  <PresentationFormat>Bildschirmpräsentation (4:3)</PresentationFormat>
  <Paragraphs>119</Paragraphs>
  <Slides>14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Arial Unicode MS</vt:lpstr>
      <vt:lpstr>Courier New</vt:lpstr>
      <vt:lpstr>Times</vt:lpstr>
      <vt:lpstr>Wingdings</vt:lpstr>
      <vt:lpstr>2_Folienmaster</vt:lpstr>
      <vt:lpstr> Workshop 7 – Technische und organisatorische Maßnahmen (TOM) </vt:lpstr>
      <vt:lpstr>Agenda</vt:lpstr>
      <vt:lpstr>Art. 32: Sicherheit der Verarbeitung</vt:lpstr>
      <vt:lpstr>Art. 32: Sicherheit der Verarbeitung</vt:lpstr>
      <vt:lpstr>Art. 30: Verzeichnis von Verarbeitungstätigkeiten</vt:lpstr>
      <vt:lpstr>GDD-Praxishilfe DS-GVO V - Verzeichnis von Verarbeitungstätigkeiten, S. 11f</vt:lpstr>
      <vt:lpstr>Man braucht also …</vt:lpstr>
      <vt:lpstr>Wie dokumentiert man die TOMs in den VVT</vt:lpstr>
      <vt:lpstr>Wie viele Vorgaben werden gemacht?</vt:lpstr>
      <vt:lpstr>Pragmatische Listen</vt:lpstr>
      <vt:lpstr>Mehrstufiges Vorgehen</vt:lpstr>
      <vt:lpstr>Resümee</vt:lpstr>
      <vt:lpstr>Literatur</vt:lpstr>
      <vt:lpstr>PowerPoint-Präsentation</vt:lpstr>
    </vt:vector>
  </TitlesOfParts>
  <Company>Universität Paderborn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Campus Online</dc:subject>
  <dc:creator>Gudrun Oevel</dc:creator>
  <cp:lastModifiedBy>Birgit Schmahlenberg</cp:lastModifiedBy>
  <cp:revision>1517</cp:revision>
  <cp:lastPrinted>2018-04-17T14:37:41Z</cp:lastPrinted>
  <dcterms:created xsi:type="dcterms:W3CDTF">2007-07-03T14:21:02Z</dcterms:created>
  <dcterms:modified xsi:type="dcterms:W3CDTF">2019-03-01T09:38:16Z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0x01010099BF767ADA4A3D43BB08FDE7547AEE18</vt:lpwstr>
  </property>
</Properties>
</file>