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8" r:id="rId4"/>
  </p:sldMasterIdLst>
  <p:notesMasterIdLst>
    <p:notesMasterId r:id="rId7"/>
  </p:notesMasterIdLst>
  <p:handoutMasterIdLst>
    <p:handoutMasterId r:id="rId8"/>
  </p:handoutMasterIdLst>
  <p:sldIdLst>
    <p:sldId id="430" r:id="rId5"/>
    <p:sldId id="431" r:id="rId6"/>
  </p:sldIdLst>
  <p:sldSz cx="9144000" cy="6858000" type="screen4x3"/>
  <p:notesSz cx="6797675" cy="99282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F"/>
    <a:srgbClr val="002060"/>
    <a:srgbClr val="A5B8CB"/>
    <a:srgbClr val="003BB0"/>
    <a:srgbClr val="9999FF"/>
    <a:srgbClr val="A5A5FF"/>
    <a:srgbClr val="90A7BE"/>
    <a:srgbClr val="993300"/>
    <a:srgbClr val="CC3300"/>
    <a:srgbClr val="B9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187" autoAdjust="0"/>
    <p:restoredTop sz="70862" autoAdjust="0"/>
  </p:normalViewPr>
  <p:slideViewPr>
    <p:cSldViewPr snapToGrid="0">
      <p:cViewPr varScale="1">
        <p:scale>
          <a:sx n="76" d="100"/>
          <a:sy n="76" d="100"/>
        </p:scale>
        <p:origin x="-6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notesViewPr>
    <p:cSldViewPr snapToGrid="0">
      <p:cViewPr varScale="1">
        <p:scale>
          <a:sx n="50" d="100"/>
          <a:sy n="50" d="100"/>
        </p:scale>
        <p:origin x="-1584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7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DFD29CF7-F08B-4F0D-8768-8E3CD9FA7EC0}" type="datetimeFigureOut">
              <a:rPr lang="de-DE"/>
              <a:pPr>
                <a:defRPr/>
              </a:pPr>
              <a:t>05.02.2018</a:t>
            </a:fld>
            <a:endParaRPr lang="de-DE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7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08AB0B08-4283-4ABC-AD4F-3D3C836592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624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4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8D9FF38F-2C51-4E18-BCAA-AC12ACD119FA}" type="datetimeFigureOut">
              <a:rPr lang="de-DE"/>
              <a:pPr>
                <a:defRPr/>
              </a:pPr>
              <a:t>05.02.2018</a:t>
            </a:fld>
            <a:endParaRPr lang="de-DE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7" y="4715630"/>
            <a:ext cx="4987924" cy="446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4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3F46C065-CCCC-4ABE-882B-BEA56CA6A8F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Managementsysteme</a:t>
            </a:r>
            <a:r>
              <a:rPr lang="de-DE" baseline="0" dirty="0" smtClean="0"/>
              <a:t> ermöglichen Organisationen Ziele systematisch zu erreichen; für den Datenschutz die Einhaltung der gesetzlichen Vorgaben.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Dazu legt das Managementsystem Verantwortlichkeiten fest; wer ist wofür zuständig.</a:t>
            </a:r>
          </a:p>
          <a:p>
            <a:r>
              <a:rPr lang="de-DE" baseline="0" dirty="0" smtClean="0"/>
              <a:t>Es werden Standardprozesse festgelegt, mit denen die Ziel umgesetzt werden.</a:t>
            </a:r>
          </a:p>
          <a:p>
            <a:r>
              <a:rPr lang="de-DE" baseline="0" dirty="0" smtClean="0"/>
              <a:t>Es wird im Rahmen der Prozesse Dokumentation erstellt mit der die Organisation nachweisen kann, dass sie ihre Ziele erreicht; für den Datenschutz den Nachweis der „Rechenschaftspflichten“</a:t>
            </a:r>
          </a:p>
          <a:p>
            <a:endParaRPr lang="de-DE" baseline="0" dirty="0" smtClean="0"/>
          </a:p>
          <a:p>
            <a:r>
              <a:rPr lang="de-DE" baseline="0" dirty="0" smtClean="0"/>
              <a:t>Letztlich soll das Managementsystem immer weiter verbessert werden.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In viele Bereiche werden Managementsysteme bereits auch an Hochschulen eingesetzt.</a:t>
            </a:r>
          </a:p>
          <a:p>
            <a:r>
              <a:rPr lang="de-DE" baseline="0" dirty="0" smtClean="0"/>
              <a:t>Viele Hochschulverwaltungen bauen bereits Qualitätsmanagementsysteme auf. </a:t>
            </a:r>
          </a:p>
          <a:p>
            <a:r>
              <a:rPr lang="de-DE" baseline="0" dirty="0" smtClean="0"/>
              <a:t>Rechenzentren arbeiten oft nach ITIL einem Servicemanagementsystem</a:t>
            </a:r>
          </a:p>
          <a:p>
            <a:r>
              <a:rPr lang="de-DE" baseline="0" dirty="0" smtClean="0"/>
              <a:t>Und IT-Sicherheitsbeauftragte nutzen Informationssicherheitssysteme.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836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3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 userDrawn="1"/>
        </p:nvSpPr>
        <p:spPr bwMode="auto">
          <a:xfrm>
            <a:off x="0" y="1444625"/>
            <a:ext cx="9144000" cy="45085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solidFill>
                <a:srgbClr val="0E1B44"/>
              </a:solidFill>
              <a:latin typeface="Times" pitchFamily="28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779463" y="6545263"/>
            <a:ext cx="3930650" cy="161925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151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3663" y="4095750"/>
            <a:ext cx="3449637" cy="13858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151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374775" y="2190750"/>
            <a:ext cx="3443288" cy="1385888"/>
          </a:xfrm>
        </p:spPr>
        <p:txBody>
          <a:bodyPr/>
          <a:lstStyle>
            <a:lvl1pPr>
              <a:defRPr sz="2400">
                <a:solidFill>
                  <a:srgbClr val="00254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1" cy="38149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3" y="1335088"/>
            <a:ext cx="8301087" cy="5202237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5576"/>
            <a:ext cx="7956000" cy="381600"/>
          </a:xfrm>
        </p:spPr>
        <p:txBody>
          <a:bodyPr anchor="t"/>
          <a:lstStyle>
            <a:lvl1pPr algn="l">
              <a:defRPr sz="20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9227" y="1349829"/>
            <a:ext cx="7715485" cy="4717142"/>
          </a:xfrm>
        </p:spPr>
        <p:txBody>
          <a:bodyPr anchor="t" anchorCtr="0"/>
          <a:lstStyle>
            <a:lvl1pPr marL="0" indent="0">
              <a:buNone/>
              <a:defRPr sz="2000" b="0">
                <a:latin typeface="+mn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1AC8C-17DC-4231-B86D-72059771478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2486" y="1335088"/>
            <a:ext cx="4043313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35088"/>
            <a:ext cx="4114800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CF4D-681B-4343-9B58-5BB99B27A8A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14D0D-530C-4024-96E9-EC56DD2327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0190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FD49-A068-4CAF-82C3-9DD7376E77D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AE5FB-CF0A-4B67-8D9D-DA449415774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40493"/>
            <a:ext cx="5111750" cy="4685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53020"/>
            <a:ext cx="3008313" cy="46731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EA9DF-73B6-457E-B3DB-22E4C8CC8E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1970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365337"/>
            <a:ext cx="5486400" cy="38580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836F2-82C4-4E9A-A861-986DD321A21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emf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6" y="30144"/>
            <a:ext cx="1313980" cy="811497"/>
          </a:xfrm>
          <a:prstGeom prst="rect">
            <a:avLst/>
          </a:prstGeom>
        </p:spPr>
      </p:pic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0" y="722313"/>
            <a:ext cx="9144000" cy="4191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0" y="6715125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779463" y="630238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779463" y="6621463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1340" y="1335088"/>
            <a:ext cx="829166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56000" y="751642"/>
            <a:ext cx="7948861" cy="389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C6C6C6"/>
              </a:clrFrom>
              <a:clrTo>
                <a:srgbClr val="C6C6C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049" y="42863"/>
            <a:ext cx="2095200" cy="5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5" descr="Unbenannt-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35025"/>
            <a:ext cx="223838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Bild 4" descr="UniBi_Logo_54_farbi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87" y="74880"/>
            <a:ext cx="1800000" cy="647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54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400">
          <a:solidFill>
            <a:srgbClr val="00254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6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Managementsysteme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Managementsysteme sind in vielen Bereichen übliche Praxis</a:t>
            </a:r>
          </a:p>
          <a:p>
            <a:r>
              <a:rPr lang="de-DE" dirty="0" smtClean="0"/>
              <a:t>Qualitätsmanagement (QMS: ISO 9001)</a:t>
            </a:r>
          </a:p>
          <a:p>
            <a:r>
              <a:rPr lang="de-DE" dirty="0" smtClean="0"/>
              <a:t>IT-Servicemanagement (ITMS: ITIL, ISO 20000)</a:t>
            </a:r>
          </a:p>
          <a:p>
            <a:r>
              <a:rPr lang="de-DE" dirty="0" smtClean="0"/>
              <a:t>Informationssicherheitsmanagement (ISMS: ISO 27001, BSI 100-1)</a:t>
            </a:r>
          </a:p>
          <a:p>
            <a:r>
              <a:rPr lang="de-DE" dirty="0" smtClean="0"/>
              <a:t>…</a:t>
            </a:r>
          </a:p>
          <a:p>
            <a:pPr marL="0" indent="0">
              <a:buNone/>
            </a:pPr>
            <a:r>
              <a:rPr lang="de-DE" dirty="0" smtClean="0"/>
              <a:t>Forderungen </a:t>
            </a:r>
            <a:r>
              <a:rPr lang="de-DE" dirty="0"/>
              <a:t>an ein Managementsystem</a:t>
            </a:r>
            <a:endParaRPr lang="de-DE" dirty="0" smtClean="0"/>
          </a:p>
          <a:p>
            <a:r>
              <a:rPr lang="de-DE" dirty="0" smtClean="0"/>
              <a:t>Definierte Verantwortlichkeiten / geeignete Organisationsstruktur</a:t>
            </a:r>
          </a:p>
          <a:p>
            <a:r>
              <a:rPr lang="de-DE" dirty="0" smtClean="0"/>
              <a:t>Bekannte und gelebte Handlungsgrundsätze / Leitlinie</a:t>
            </a:r>
          </a:p>
          <a:p>
            <a:r>
              <a:rPr lang="de-DE" dirty="0" smtClean="0"/>
              <a:t>Dokumentierte Prozesse und deren kontinuierliche Verbesserung</a:t>
            </a:r>
          </a:p>
          <a:p>
            <a:r>
              <a:rPr lang="de-DE" dirty="0" smtClean="0"/>
              <a:t>Gelenkte Dokumentation</a:t>
            </a:r>
          </a:p>
          <a:p>
            <a:r>
              <a:rPr lang="de-DE" dirty="0" smtClean="0"/>
              <a:t>Sicherung beweiserheblicher Aufzeichnungen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29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Anforderungen </a:t>
            </a:r>
            <a:r>
              <a:rPr lang="de-DE" dirty="0"/>
              <a:t>an </a:t>
            </a:r>
            <a:r>
              <a:rPr lang="de-DE" dirty="0" smtClean="0"/>
              <a:t>Managementsysteme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3" y="1335088"/>
            <a:ext cx="8059089" cy="520223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Ein Managementsystem umfasst Maßnahmen, um </a:t>
            </a:r>
            <a:r>
              <a:rPr lang="de-DE" dirty="0"/>
              <a:t>Ziele </a:t>
            </a:r>
            <a:r>
              <a:rPr lang="de-DE" dirty="0" smtClean="0"/>
              <a:t>systematisch zu erreichen, für den Bereich Datenschutz insb. die Einhaltung der </a:t>
            </a:r>
            <a:br>
              <a:rPr lang="de-DE" dirty="0" smtClean="0"/>
            </a:br>
            <a:r>
              <a:rPr lang="de-DE" dirty="0" smtClean="0"/>
              <a:t>EU-DSGVO.</a:t>
            </a:r>
            <a:endParaRPr lang="de-DE" dirty="0"/>
          </a:p>
          <a:p>
            <a:pPr lvl="1"/>
            <a:r>
              <a:rPr lang="de-DE" sz="2400" dirty="0" smtClean="0"/>
              <a:t>Definierte Verantwortlichkeiten</a:t>
            </a:r>
            <a:endParaRPr lang="de-DE" sz="2400" dirty="0"/>
          </a:p>
          <a:p>
            <a:pPr lvl="1"/>
            <a:r>
              <a:rPr lang="de-DE" sz="2400" dirty="0" smtClean="0"/>
              <a:t>Dokumentierte </a:t>
            </a:r>
            <a:r>
              <a:rPr lang="de-DE" sz="2400" dirty="0"/>
              <a:t>Prozesse </a:t>
            </a:r>
            <a:endParaRPr lang="de-DE" sz="2400" dirty="0" smtClean="0"/>
          </a:p>
          <a:p>
            <a:pPr lvl="1"/>
            <a:r>
              <a:rPr lang="de-DE" sz="2400" dirty="0" smtClean="0"/>
              <a:t>Gelenkte Dokumentation / Beweissicherung</a:t>
            </a:r>
          </a:p>
          <a:p>
            <a:pPr lvl="1"/>
            <a:r>
              <a:rPr lang="de-DE" sz="2400" dirty="0"/>
              <a:t>Kontinuierliche Verbesserung des Systems</a:t>
            </a:r>
          </a:p>
          <a:p>
            <a:pPr marL="0" indent="0">
              <a:buNone/>
            </a:pPr>
            <a:r>
              <a:rPr lang="de-DE" dirty="0" smtClean="0"/>
              <a:t>Managementsysteme </a:t>
            </a:r>
            <a:r>
              <a:rPr lang="de-DE" dirty="0"/>
              <a:t>sind in vielen Bereichen übliche Praxis</a:t>
            </a:r>
          </a:p>
          <a:p>
            <a:pPr lvl="1"/>
            <a:r>
              <a:rPr lang="de-DE" sz="2400" dirty="0"/>
              <a:t>Qualitätsmanagement </a:t>
            </a:r>
            <a:endParaRPr lang="de-DE" sz="2400" dirty="0" smtClean="0"/>
          </a:p>
          <a:p>
            <a:pPr lvl="1"/>
            <a:r>
              <a:rPr lang="de-DE" sz="2400" dirty="0" smtClean="0"/>
              <a:t>IT-Servicemanagement </a:t>
            </a:r>
          </a:p>
          <a:p>
            <a:pPr lvl="1"/>
            <a:r>
              <a:rPr lang="de-DE" sz="2400" dirty="0" smtClean="0"/>
              <a:t>Informationssicherheitsmanagement</a:t>
            </a:r>
            <a:endParaRPr lang="de-DE" dirty="0"/>
          </a:p>
        </p:txBody>
      </p:sp>
      <p:sp>
        <p:nvSpPr>
          <p:cNvPr id="4" name="Foliennummernplatzhalter 2"/>
          <p:cNvSpPr txBox="1">
            <a:spLocks/>
          </p:cNvSpPr>
          <p:nvPr/>
        </p:nvSpPr>
        <p:spPr bwMode="auto">
          <a:xfrm>
            <a:off x="7072050" y="6399613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0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olienmaster">
  <a:themeElements>
    <a:clrScheme name="2_Folien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Folienmaster">
      <a:majorFont>
        <a:latin typeface="Arial Narrow"/>
        <a:ea typeface="Arial Unicode MS"/>
        <a:cs typeface="Arial Unicode MS"/>
      </a:majorFont>
      <a:minorFont>
        <a:latin typeface="Arial Narrow"/>
        <a:ea typeface="Arial Unicode MS"/>
        <a:cs typeface="Arial Unicode MS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2_Folien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BF767ADA4A3D43BB08FDE7547AEE18" ma:contentTypeVersion="0" ma:contentTypeDescription="Ein neues Dokument erstellen." ma:contentTypeScope="" ma:versionID="e7f386acd37bcad4f969b603eab9855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4B357E-F1F0-4615-9537-1614AB42A6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5E842E-FF40-491A-AF72-69B6538E60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A22ADBC-642A-459A-BF5E-26358EC08FD0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</Words>
  <Application>Microsoft Office PowerPoint</Application>
  <PresentationFormat>Bildschirmpräsentation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2_Folienmaster</vt:lpstr>
      <vt:lpstr>Managementsysteme</vt:lpstr>
      <vt:lpstr>Anforderungen an Managementsysteme</vt:lpstr>
    </vt:vector>
  </TitlesOfParts>
  <Company>Universität Paderborn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Campus Online</dc:subject>
  <dc:creator>Gudrun Oevel</dc:creator>
  <cp:lastModifiedBy>Andreas Brennecke</cp:lastModifiedBy>
  <cp:revision>1332</cp:revision>
  <cp:lastPrinted>2017-11-22T15:14:39Z</cp:lastPrinted>
  <dcterms:created xsi:type="dcterms:W3CDTF">2007-07-03T14:21:02Z</dcterms:created>
  <dcterms:modified xsi:type="dcterms:W3CDTF">2018-02-06T08:57:49Z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0x01010099BF767ADA4A3D43BB08FDE7547AEE18</vt:lpwstr>
  </property>
</Properties>
</file>