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8" r:id="rId6"/>
    <p:sldId id="500" r:id="rId7"/>
    <p:sldId id="505" r:id="rId8"/>
    <p:sldId id="504" r:id="rId9"/>
    <p:sldId id="503" r:id="rId10"/>
    <p:sldId id="506" r:id="rId11"/>
    <p:sldId id="508" r:id="rId12"/>
    <p:sldId id="502" r:id="rId13"/>
    <p:sldId id="507" r:id="rId14"/>
    <p:sldId id="509" r:id="rId15"/>
    <p:sldId id="510" r:id="rId16"/>
    <p:sldId id="511" r:id="rId17"/>
    <p:sldId id="512" r:id="rId18"/>
    <p:sldId id="496" r:id="rId19"/>
    <p:sldId id="494" r:id="rId20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5B8CB"/>
    <a:srgbClr val="B9B9FF"/>
    <a:srgbClr val="90A7BE"/>
    <a:srgbClr val="9999FF"/>
    <a:srgbClr val="CC3300"/>
    <a:srgbClr val="00254F"/>
    <a:srgbClr val="A5A5FF"/>
    <a:srgbClr val="003BB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2308" autoAdjust="0"/>
  </p:normalViewPr>
  <p:slideViewPr>
    <p:cSldViewPr snapToGrid="0">
      <p:cViewPr varScale="1">
        <p:scale>
          <a:sx n="74" d="100"/>
          <a:sy n="74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225"/>
        <p:guide pos="2236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Verfahrens-dokumentation</a:t>
          </a:r>
          <a:endParaRPr lang="de-DE" sz="24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Löschung, …)</a:t>
          </a:r>
          <a:endParaRPr lang="de-DE" sz="24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Schwellwertanalyse und Folgenabschätzung</a:t>
          </a:r>
          <a:endParaRPr lang="de-DE" sz="24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Technikgestaltung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Sicherheit (TOM)</a:t>
          </a:r>
          <a:endParaRPr lang="de-DE" sz="24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Sensibilisierung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Schulung</a:t>
          </a:r>
          <a:endParaRPr lang="de-DE" sz="24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Rechenschaftspflicht, Nachweise erbringen</a:t>
          </a:r>
          <a:endParaRPr lang="de-DE" sz="24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Rechtmäßigkeit (</a:t>
          </a:r>
          <a:r>
            <a:rPr lang="de-DE" sz="2400" dirty="0" err="1" smtClean="0">
              <a:solidFill>
                <a:srgbClr val="002060"/>
              </a:solidFill>
            </a:rPr>
            <a:t>Einwilligngen</a:t>
          </a:r>
          <a:r>
            <a:rPr lang="de-DE" sz="2400" dirty="0" smtClean="0">
              <a:solidFill>
                <a:srgbClr val="002060"/>
              </a:solidFill>
            </a:rPr>
            <a:t>, Verträge (AV),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Ordnungen, …)</a:t>
          </a:r>
          <a:endParaRPr lang="de-DE" sz="24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proaktive Informationspflichten</a:t>
          </a:r>
          <a:endParaRPr lang="de-DE" sz="24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46E2E0BF-2882-4A74-B93C-C4B7BFE418A8}" type="presOf" srcId="{0FA5C294-CD39-4C58-82E2-FFA62628FF03}" destId="{5D46438C-F191-4EFA-9B39-43B768211EBA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67EC39D7-0B29-4827-9BD9-70E126A61850}" type="presOf" srcId="{B175B44A-A7ED-4F38-8736-E223B3C1AB17}" destId="{1C84181B-B081-4D3C-A1A9-F9AA99C786E1}" srcOrd="0" destOrd="0" presId="urn:microsoft.com/office/officeart/2005/8/layout/default"/>
    <dgm:cxn modelId="{0A19C880-8E95-486C-9B7A-EE182D35727C}" type="presOf" srcId="{A674C2D1-DCD3-4C88-B811-8644EFEE7A51}" destId="{8FF2853D-313D-4987-BF83-AE4147B559C5}" srcOrd="0" destOrd="0" presId="urn:microsoft.com/office/officeart/2005/8/layout/default"/>
    <dgm:cxn modelId="{ADB24F94-2071-4AA8-989F-AED050C3C8D4}" type="presOf" srcId="{A1F41CFE-95CB-4F73-968B-B856F6217D48}" destId="{C1A146B1-F56A-42BE-8D01-3C57EF62457E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0B05587B-B5A3-41AA-B433-28B39097BFF6}" type="presOf" srcId="{23ADB2BD-FFB1-4C96-B445-57C7D4485A18}" destId="{52FAE651-BD8C-4048-BD2C-34AB3E4DAD2C}" srcOrd="0" destOrd="0" presId="urn:microsoft.com/office/officeart/2005/8/layout/default"/>
    <dgm:cxn modelId="{A810AC80-5161-4C0F-9582-10FA440B8FD5}" type="presOf" srcId="{B8A7B6E0-B6C0-4CC2-A0FE-D92206FC3E3F}" destId="{A810E76E-8E10-418F-80E4-4B926A581154}" srcOrd="0" destOrd="0" presId="urn:microsoft.com/office/officeart/2005/8/layout/default"/>
    <dgm:cxn modelId="{18F5AD03-5CCD-4DF9-8D10-A3EB5FB31380}" type="presOf" srcId="{16FA2F36-720F-4D42-B6B3-7438503401C7}" destId="{471B01A5-CB7F-42B9-9923-975290E2565C}" srcOrd="0" destOrd="0" presId="urn:microsoft.com/office/officeart/2005/8/layout/default"/>
    <dgm:cxn modelId="{3B8BC095-59B4-4A2C-B6C5-A7068B2EAB8E}" type="presOf" srcId="{BA1AFACF-63BD-4E39-9FA2-CB1AD21CC197}" destId="{18FC2CA4-7861-44AF-891F-B4C0F2AD2F24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653B8840-9386-4087-968A-76F635E5A6C7}" type="presOf" srcId="{01C876EF-7187-45F3-8FB7-B75A0F081049}" destId="{922B7837-9EC9-40A7-82CB-38401A6E4CD6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8D6915BD-0163-456B-AEE9-2544A9900A8D}" type="presOf" srcId="{7CCF42C7-E891-491C-B52C-AA106791AFE8}" destId="{6562089B-C0F1-43F0-AADF-A3890CF6366F}" srcOrd="0" destOrd="0" presId="urn:microsoft.com/office/officeart/2005/8/layout/default"/>
    <dgm:cxn modelId="{E687B392-87B5-467F-89BA-274772BED42E}" type="presParOf" srcId="{471B01A5-CB7F-42B9-9923-975290E2565C}" destId="{5D46438C-F191-4EFA-9B39-43B768211EBA}" srcOrd="0" destOrd="0" presId="urn:microsoft.com/office/officeart/2005/8/layout/default"/>
    <dgm:cxn modelId="{BB6229C9-7538-49C0-8219-58EBDC1754B4}" type="presParOf" srcId="{471B01A5-CB7F-42B9-9923-975290E2565C}" destId="{ED3C0D46-A3B0-46FC-B8B9-4AA7FFA3592F}" srcOrd="1" destOrd="0" presId="urn:microsoft.com/office/officeart/2005/8/layout/default"/>
    <dgm:cxn modelId="{779B4230-BDCD-4B4D-AEE3-0574091050F6}" type="presParOf" srcId="{471B01A5-CB7F-42B9-9923-975290E2565C}" destId="{922B7837-9EC9-40A7-82CB-38401A6E4CD6}" srcOrd="2" destOrd="0" presId="urn:microsoft.com/office/officeart/2005/8/layout/default"/>
    <dgm:cxn modelId="{9E58B85E-3ED7-4C2A-851E-BEEC46FFECAA}" type="presParOf" srcId="{471B01A5-CB7F-42B9-9923-975290E2565C}" destId="{DDC1B5F9-AAF3-477F-813E-01473B980CD8}" srcOrd="3" destOrd="0" presId="urn:microsoft.com/office/officeart/2005/8/layout/default"/>
    <dgm:cxn modelId="{757C0E0F-F339-4CEB-AE5F-C131D8521F08}" type="presParOf" srcId="{471B01A5-CB7F-42B9-9923-975290E2565C}" destId="{18FC2CA4-7861-44AF-891F-B4C0F2AD2F24}" srcOrd="4" destOrd="0" presId="urn:microsoft.com/office/officeart/2005/8/layout/default"/>
    <dgm:cxn modelId="{C4CF26FE-E349-4222-AB7D-D11DD35F96A1}" type="presParOf" srcId="{471B01A5-CB7F-42B9-9923-975290E2565C}" destId="{B26EF987-0D57-47D5-B096-CF98ACB5B25A}" srcOrd="5" destOrd="0" presId="urn:microsoft.com/office/officeart/2005/8/layout/default"/>
    <dgm:cxn modelId="{A866DAA9-0689-4E50-B57B-A8C53C62C04C}" type="presParOf" srcId="{471B01A5-CB7F-42B9-9923-975290E2565C}" destId="{6562089B-C0F1-43F0-AADF-A3890CF6366F}" srcOrd="6" destOrd="0" presId="urn:microsoft.com/office/officeart/2005/8/layout/default"/>
    <dgm:cxn modelId="{40909542-57D2-4A77-949A-B7A4E3102697}" type="presParOf" srcId="{471B01A5-CB7F-42B9-9923-975290E2565C}" destId="{0E1CA121-B8C9-4E78-82D0-B7F97BBBC474}" srcOrd="7" destOrd="0" presId="urn:microsoft.com/office/officeart/2005/8/layout/default"/>
    <dgm:cxn modelId="{C85E5CBA-FE0A-4160-9C34-6257A07EC6D0}" type="presParOf" srcId="{471B01A5-CB7F-42B9-9923-975290E2565C}" destId="{8FF2853D-313D-4987-BF83-AE4147B559C5}" srcOrd="8" destOrd="0" presId="urn:microsoft.com/office/officeart/2005/8/layout/default"/>
    <dgm:cxn modelId="{6381FC91-D2B3-43EC-998C-3C48D021FF0D}" type="presParOf" srcId="{471B01A5-CB7F-42B9-9923-975290E2565C}" destId="{F3479A8F-A87D-406F-AC47-FCAEB683768C}" srcOrd="9" destOrd="0" presId="urn:microsoft.com/office/officeart/2005/8/layout/default"/>
    <dgm:cxn modelId="{54A48EAD-BE7A-48CE-92EE-1B0ED401CAE7}" type="presParOf" srcId="{471B01A5-CB7F-42B9-9923-975290E2565C}" destId="{A810E76E-8E10-418F-80E4-4B926A581154}" srcOrd="10" destOrd="0" presId="urn:microsoft.com/office/officeart/2005/8/layout/default"/>
    <dgm:cxn modelId="{C6122651-7875-452D-B09D-CCAD45013264}" type="presParOf" srcId="{471B01A5-CB7F-42B9-9923-975290E2565C}" destId="{DA0C0EA7-5A78-4EBB-96DF-DB5A8799BAD3}" srcOrd="11" destOrd="0" presId="urn:microsoft.com/office/officeart/2005/8/layout/default"/>
    <dgm:cxn modelId="{2FBB0E95-E06C-4C57-9416-9BB57FA1F2D3}" type="presParOf" srcId="{471B01A5-CB7F-42B9-9923-975290E2565C}" destId="{1C84181B-B081-4D3C-A1A9-F9AA99C786E1}" srcOrd="12" destOrd="0" presId="urn:microsoft.com/office/officeart/2005/8/layout/default"/>
    <dgm:cxn modelId="{198B4E60-4D65-402E-8520-67D55A7F5047}" type="presParOf" srcId="{471B01A5-CB7F-42B9-9923-975290E2565C}" destId="{AC325409-CE02-4A47-8A06-CFF569F5EFA3}" srcOrd="13" destOrd="0" presId="urn:microsoft.com/office/officeart/2005/8/layout/default"/>
    <dgm:cxn modelId="{325B23FA-F2F0-4C93-B67F-03A740360F82}" type="presParOf" srcId="{471B01A5-CB7F-42B9-9923-975290E2565C}" destId="{C1A146B1-F56A-42BE-8D01-3C57EF62457E}" srcOrd="14" destOrd="0" presId="urn:microsoft.com/office/officeart/2005/8/layout/default"/>
    <dgm:cxn modelId="{ED96D2C1-B688-48E4-ABBA-3D21FE8D6003}" type="presParOf" srcId="{471B01A5-CB7F-42B9-9923-975290E2565C}" destId="{993D0110-25E2-4A41-B4E7-C39744FEFF11}" srcOrd="15" destOrd="0" presId="urn:microsoft.com/office/officeart/2005/8/layout/default"/>
    <dgm:cxn modelId="{4B1D2626-1320-47D0-9952-844BB072D44C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Verfahrens-dokumentation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proaktive Informationspflichten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Löschung,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Technikgestaltung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Sicherheit (TOM)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Rechtmäßigkeit (</a:t>
          </a:r>
          <a:r>
            <a:rPr lang="de-DE" sz="2400" kern="1200" dirty="0" err="1" smtClean="0">
              <a:solidFill>
                <a:srgbClr val="002060"/>
              </a:solidFill>
            </a:rPr>
            <a:t>Einwilligngen</a:t>
          </a:r>
          <a:r>
            <a:rPr lang="de-DE" sz="2400" kern="1200" dirty="0" smtClean="0">
              <a:solidFill>
                <a:srgbClr val="002060"/>
              </a:solidFill>
            </a:rPr>
            <a:t>, Verträge (AV),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Ordnungen,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Sensibilisierung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Schulung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3206470"/>
        <a:ext cx="2591996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7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01.03.2019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7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4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01.03.2019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5631"/>
            <a:ext cx="4987924" cy="4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4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5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611" y="639463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/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00" y="116984"/>
            <a:ext cx="1197776" cy="739682"/>
          </a:xfrm>
          <a:prstGeom prst="rect">
            <a:avLst/>
          </a:prstGeom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611" y="639463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152473"/>
            <a:ext cx="1650652" cy="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4" descr="UniBi_Logo_54_farbig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43" y="115263"/>
            <a:ext cx="1373784" cy="56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https://www.uni-siegen.de/cd/basiselemente/logo/logo_uni_siegen_rgb.jpg?lang=de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04" y="203096"/>
            <a:ext cx="1320098" cy="3763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7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21123" y="1556985"/>
            <a:ext cx="5495940" cy="2780211"/>
          </a:xfrm>
        </p:spPr>
        <p:txBody>
          <a:bodyPr/>
          <a:lstStyle/>
          <a:p>
            <a:pPr algn="ctr"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Workshop 7 </a:t>
            </a:r>
            <a:r>
              <a:rPr lang="de-DE" dirty="0"/>
              <a:t>–</a:t>
            </a:r>
            <a:br>
              <a:rPr lang="de-DE" dirty="0"/>
            </a:br>
            <a:r>
              <a:rPr lang="de-DE" dirty="0" smtClean="0"/>
              <a:t>Sicherheitsvorfälle / Datenschutzverletzungen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39298" y="4146115"/>
            <a:ext cx="3975099" cy="2371643"/>
          </a:xfrm>
        </p:spPr>
        <p:txBody>
          <a:bodyPr/>
          <a:lstStyle/>
          <a:p>
            <a:pPr algn="ctr" eaLnBrk="1" hangingPunct="1"/>
            <a:r>
              <a:rPr lang="de-DE" sz="2400" dirty="0"/>
              <a:t>Workshop zur </a:t>
            </a:r>
            <a:r>
              <a:rPr lang="de-DE" sz="2400" dirty="0" smtClean="0"/>
              <a:t>DSGVO</a:t>
            </a:r>
            <a:br>
              <a:rPr lang="de-DE" sz="2400" dirty="0" smtClean="0"/>
            </a:br>
            <a:r>
              <a:rPr lang="de-DE" sz="2400" dirty="0" smtClean="0"/>
              <a:t>Hagen</a:t>
            </a:r>
            <a:br>
              <a:rPr lang="de-DE" sz="2400" dirty="0" smtClean="0"/>
            </a:br>
            <a:r>
              <a:rPr lang="de-DE" sz="2400" dirty="0" smtClean="0"/>
              <a:t>4. Dezember 2018</a:t>
            </a:r>
          </a:p>
          <a:p>
            <a:pPr algn="ctr" eaLnBrk="1" hangingPunct="1"/>
            <a:endParaRPr lang="de-DE" sz="1200" dirty="0" smtClean="0"/>
          </a:p>
          <a:p>
            <a:pPr algn="ctr" eaLnBrk="1" hangingPunct="1"/>
            <a:endParaRPr lang="de-DE" sz="1200" dirty="0"/>
          </a:p>
          <a:p>
            <a:pPr algn="ctr" eaLnBrk="1" hangingPunct="1"/>
            <a:r>
              <a:rPr lang="de-DE" dirty="0" smtClean="0"/>
              <a:t>Andreas </a:t>
            </a:r>
            <a:r>
              <a:rPr lang="de-DE" dirty="0"/>
              <a:t>Brennecke </a:t>
            </a:r>
            <a:r>
              <a:rPr lang="de-DE" dirty="0" smtClean="0"/>
              <a:t>(Uni </a:t>
            </a:r>
            <a:r>
              <a:rPr lang="de-DE" dirty="0" err="1"/>
              <a:t>Pb</a:t>
            </a:r>
            <a:r>
              <a:rPr lang="de-DE" dirty="0" smtClean="0"/>
              <a:t>)</a:t>
            </a:r>
          </a:p>
          <a:p>
            <a:pPr algn="ctr" eaLnBrk="1" hangingPunct="1"/>
            <a:r>
              <a:rPr lang="de-DE" dirty="0" smtClean="0"/>
              <a:t>Birgit Schmahlenberg (FH Bi)</a:t>
            </a:r>
            <a:endParaRPr lang="de-DE" dirty="0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 descr="https://www.uni-siegen.de/cd/basiselemente/logo/logo_uni_siegen_rgb.jpg?lang=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830264"/>
            <a:ext cx="1582822" cy="45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4" descr="UniBi_Logo_54_farb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18" y="605539"/>
            <a:ext cx="1762246" cy="6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08" y="605540"/>
            <a:ext cx="2524708" cy="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29" y="438149"/>
            <a:ext cx="1629797" cy="1006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95" y="2419350"/>
            <a:ext cx="3654044" cy="36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und Bewertungen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Liste (Rundschreiben: intern sind bspw. zu melden)</a:t>
            </a:r>
          </a:p>
          <a:p>
            <a:pPr lvl="0"/>
            <a:r>
              <a:rPr lang="de-DE" sz="2000" dirty="0"/>
              <a:t>Angriffe auf zentrale IT-Systeme (PAUL, PANDA, MACH) oder dezentrale IT-Systeme (Umfragesysteme oder Forschungsdatenbanken), wobei dem Angreifer personenbezogene Daten zur Kenntnis gelangen können,</a:t>
            </a:r>
          </a:p>
          <a:p>
            <a:pPr lvl="0"/>
            <a:r>
              <a:rPr lang="de-DE" sz="2000" dirty="0"/>
              <a:t>die unbeabsichtigte Fehlkonfiguration eines Systems, sodass personenbezogene Daten ungewollt veröffentlicht werden,</a:t>
            </a:r>
          </a:p>
          <a:p>
            <a:pPr lvl="0"/>
            <a:r>
              <a:rPr lang="de-DE" sz="2000" dirty="0"/>
              <a:t>der versehentliche Versand personenbezogener Daten an einen für diese Daten nicht zuständigen E-Mail-Verteiler,</a:t>
            </a:r>
          </a:p>
          <a:p>
            <a:pPr lvl="0"/>
            <a:r>
              <a:rPr lang="de-DE" sz="2000" dirty="0"/>
              <a:t>der Verlust eines mobilen Endgeräts (Notebook, Smartphone) oder Datenträgers (USB-Stick), auf dem sich personenbezogene Daten befinden,</a:t>
            </a:r>
          </a:p>
          <a:p>
            <a:pPr lvl="0"/>
            <a:r>
              <a:rPr lang="de-DE" sz="2000" dirty="0"/>
              <a:t>aber auch papierbasierte Unterlagen wie namentliche Aushänge von Klausurergebnissen.</a:t>
            </a:r>
          </a:p>
          <a:p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Liste (Diskussion)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2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Meldeprozess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Flussdiagramm: Verzweigung 6"/>
          <p:cNvSpPr/>
          <p:nvPr/>
        </p:nvSpPr>
        <p:spPr bwMode="auto">
          <a:xfrm>
            <a:off x="1501440" y="2231136"/>
            <a:ext cx="2484000" cy="100800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 smtClean="0">
                <a:solidFill>
                  <a:srgbClr val="00254F"/>
                </a:solidFill>
              </a:rPr>
              <a:t>Risiken möglich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254F"/>
              </a:solidFill>
              <a:effectLst/>
            </a:endParaRPr>
          </a:p>
        </p:txBody>
      </p:sp>
      <p:sp>
        <p:nvSpPr>
          <p:cNvPr id="8" name="Flussdiagramm: Prozess 7"/>
          <p:cNvSpPr/>
          <p:nvPr/>
        </p:nvSpPr>
        <p:spPr bwMode="auto">
          <a:xfrm>
            <a:off x="853440" y="1267968"/>
            <a:ext cx="3780000" cy="720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>
                <a:solidFill>
                  <a:srgbClr val="00254F"/>
                </a:solidFill>
              </a:rPr>
              <a:t>Verantwortlicher erkennt Sicherheitsvorfall und stellt Datenschutzverletzung fest</a:t>
            </a:r>
          </a:p>
        </p:txBody>
      </p:sp>
      <p:sp>
        <p:nvSpPr>
          <p:cNvPr id="9" name="Flussdiagramm: Prozess 8"/>
          <p:cNvSpPr/>
          <p:nvPr/>
        </p:nvSpPr>
        <p:spPr bwMode="auto">
          <a:xfrm>
            <a:off x="481584" y="4145280"/>
            <a:ext cx="1517904" cy="720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>
                <a:solidFill>
                  <a:srgbClr val="00254F"/>
                </a:solidFill>
              </a:rPr>
              <a:t>Keine </a:t>
            </a:r>
            <a:r>
              <a:rPr lang="de-DE" sz="1800" dirty="0" smtClean="0">
                <a:solidFill>
                  <a:srgbClr val="00254F"/>
                </a:solidFill>
              </a:rPr>
              <a:t>Meldepflicht</a:t>
            </a:r>
            <a:endParaRPr lang="de-DE" sz="1800" dirty="0">
              <a:solidFill>
                <a:srgbClr val="00254F"/>
              </a:solidFill>
            </a:endParaRPr>
          </a:p>
        </p:txBody>
      </p:sp>
      <p:sp>
        <p:nvSpPr>
          <p:cNvPr id="10" name="Flussdiagramm: Prozess 9"/>
          <p:cNvSpPr/>
          <p:nvPr/>
        </p:nvSpPr>
        <p:spPr bwMode="auto">
          <a:xfrm>
            <a:off x="3079440" y="4145280"/>
            <a:ext cx="2376000" cy="720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 smtClean="0">
                <a:solidFill>
                  <a:srgbClr val="00254F"/>
                </a:solidFill>
              </a:rPr>
              <a:t>Meldung an zuständige Aufsichtsbehörde</a:t>
            </a:r>
            <a:endParaRPr lang="de-DE" sz="1800" dirty="0">
              <a:solidFill>
                <a:srgbClr val="00254F"/>
              </a:solidFill>
            </a:endParaRPr>
          </a:p>
        </p:txBody>
      </p:sp>
      <p:sp>
        <p:nvSpPr>
          <p:cNvPr id="11" name="Flussdiagramm: Prozess 10"/>
          <p:cNvSpPr/>
          <p:nvPr/>
        </p:nvSpPr>
        <p:spPr bwMode="auto">
          <a:xfrm>
            <a:off x="2377440" y="5846064"/>
            <a:ext cx="3780000" cy="720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 smtClean="0">
                <a:solidFill>
                  <a:srgbClr val="00254F"/>
                </a:solidFill>
              </a:rPr>
              <a:t>Dokumentation der Bewertung, Datenschutzverletzung, Auswirkungen, …</a:t>
            </a:r>
            <a:endParaRPr lang="de-DE" sz="1800" dirty="0">
              <a:solidFill>
                <a:srgbClr val="00254F"/>
              </a:solidFill>
            </a:endParaRPr>
          </a:p>
        </p:txBody>
      </p:sp>
      <p:sp>
        <p:nvSpPr>
          <p:cNvPr id="12" name="Flussdiagramm: Prozess 11"/>
          <p:cNvSpPr/>
          <p:nvPr/>
        </p:nvSpPr>
        <p:spPr bwMode="auto">
          <a:xfrm>
            <a:off x="6205728" y="4145280"/>
            <a:ext cx="2376000" cy="7200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 smtClean="0">
                <a:solidFill>
                  <a:srgbClr val="00254F"/>
                </a:solidFill>
              </a:rPr>
              <a:t>Benachrichtigung der Betroffenen</a:t>
            </a:r>
            <a:endParaRPr lang="de-DE" sz="1800" dirty="0">
              <a:solidFill>
                <a:srgbClr val="00254F"/>
              </a:solidFill>
            </a:endParaRPr>
          </a:p>
        </p:txBody>
      </p:sp>
      <p:sp>
        <p:nvSpPr>
          <p:cNvPr id="13" name="Flussdiagramm: Verzweigung 12"/>
          <p:cNvSpPr/>
          <p:nvPr/>
        </p:nvSpPr>
        <p:spPr bwMode="auto">
          <a:xfrm>
            <a:off x="4675632" y="2249136"/>
            <a:ext cx="2484000" cy="97200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800" dirty="0" smtClean="0">
                <a:solidFill>
                  <a:srgbClr val="00254F"/>
                </a:solidFill>
              </a:rPr>
              <a:t>Vorauss. ho-hes Risiko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254F"/>
              </a:solidFill>
              <a:effectLst/>
            </a:endParaRPr>
          </a:p>
        </p:txBody>
      </p:sp>
      <p:cxnSp>
        <p:nvCxnSpPr>
          <p:cNvPr id="15" name="Gewinkelte Verbindung 14"/>
          <p:cNvCxnSpPr>
            <a:stCxn id="8" idx="2"/>
            <a:endCxn id="7" idx="0"/>
          </p:cNvCxnSpPr>
          <p:nvPr/>
        </p:nvCxnSpPr>
        <p:spPr bwMode="auto">
          <a:xfrm rot="5400000">
            <a:off x="2621856" y="2109552"/>
            <a:ext cx="243168" cy="12700"/>
          </a:xfrm>
          <a:prstGeom prst="bentConnector3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Gewinkelte Verbindung 17"/>
          <p:cNvCxnSpPr>
            <a:stCxn id="7" idx="1"/>
            <a:endCxn id="9" idx="0"/>
          </p:cNvCxnSpPr>
          <p:nvPr/>
        </p:nvCxnSpPr>
        <p:spPr bwMode="auto">
          <a:xfrm rot="10800000" flipV="1">
            <a:off x="1240536" y="2735136"/>
            <a:ext cx="260904" cy="1410144"/>
          </a:xfrm>
          <a:prstGeom prst="bentConnector2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Gewinkelte Verbindung 22"/>
          <p:cNvCxnSpPr>
            <a:stCxn id="7" idx="3"/>
            <a:endCxn id="13" idx="1"/>
          </p:cNvCxnSpPr>
          <p:nvPr/>
        </p:nvCxnSpPr>
        <p:spPr bwMode="auto">
          <a:xfrm>
            <a:off x="3985440" y="2735136"/>
            <a:ext cx="690192" cy="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Gewinkelte Verbindung 25"/>
          <p:cNvCxnSpPr>
            <a:stCxn id="9" idx="2"/>
            <a:endCxn id="11" idx="0"/>
          </p:cNvCxnSpPr>
          <p:nvPr/>
        </p:nvCxnSpPr>
        <p:spPr bwMode="auto">
          <a:xfrm rot="16200000" flipH="1">
            <a:off x="2263596" y="3842220"/>
            <a:ext cx="980784" cy="30269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" name="Gewinkelte Verbindung 28"/>
          <p:cNvCxnSpPr>
            <a:stCxn id="13" idx="3"/>
            <a:endCxn id="12" idx="0"/>
          </p:cNvCxnSpPr>
          <p:nvPr/>
        </p:nvCxnSpPr>
        <p:spPr bwMode="auto">
          <a:xfrm>
            <a:off x="7159632" y="2735136"/>
            <a:ext cx="234096" cy="1410144"/>
          </a:xfrm>
          <a:prstGeom prst="bentConnector2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" name="Gewinkelte Verbindung 32"/>
          <p:cNvCxnSpPr>
            <a:stCxn id="7" idx="3"/>
            <a:endCxn id="10" idx="0"/>
          </p:cNvCxnSpPr>
          <p:nvPr/>
        </p:nvCxnSpPr>
        <p:spPr bwMode="auto">
          <a:xfrm>
            <a:off x="3985440" y="2735136"/>
            <a:ext cx="282000" cy="1410144"/>
          </a:xfrm>
          <a:prstGeom prst="bentConnector2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Gewinkelte Verbindung 35"/>
          <p:cNvCxnSpPr>
            <a:stCxn id="12" idx="2"/>
            <a:endCxn id="11" idx="0"/>
          </p:cNvCxnSpPr>
          <p:nvPr/>
        </p:nvCxnSpPr>
        <p:spPr bwMode="auto">
          <a:xfrm rot="5400000">
            <a:off x="5340192" y="3792528"/>
            <a:ext cx="980784" cy="31262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9" name="Gewinkelte Verbindung 38"/>
          <p:cNvCxnSpPr/>
          <p:nvPr/>
        </p:nvCxnSpPr>
        <p:spPr bwMode="auto">
          <a:xfrm rot="5400000">
            <a:off x="3777048" y="5355672"/>
            <a:ext cx="980784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7185982" y="232756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ja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001416" y="232756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ja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963061" y="2327562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nein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736422" y="481804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Art. 33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863515" y="481804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Art. 34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übernimmt welche Rolle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ZENDAS (verkürzt)</a:t>
            </a:r>
          </a:p>
          <a:p>
            <a:r>
              <a:rPr lang="de-DE" dirty="0" smtClean="0"/>
              <a:t>Beschäftigte: erkennen und melden den Verdacht einer Datenschutz-verletzung der Leitung der OE.</a:t>
            </a:r>
          </a:p>
          <a:p>
            <a:r>
              <a:rPr lang="de-DE" dirty="0"/>
              <a:t>Leitung der </a:t>
            </a:r>
            <a:r>
              <a:rPr lang="de-DE" dirty="0" smtClean="0"/>
              <a:t>OE: prüft, ob ihres Erachtens Datenschutzverletzung vorliegt und meldet an Datenschutzstelle</a:t>
            </a:r>
          </a:p>
          <a:p>
            <a:r>
              <a:rPr lang="de-DE" dirty="0" smtClean="0"/>
              <a:t>Datenschutzstelle: prüft und meldet am CIO weiter</a:t>
            </a:r>
          </a:p>
          <a:p>
            <a:r>
              <a:rPr lang="de-DE" dirty="0" smtClean="0"/>
              <a:t>CIO: entscheidet über Meldung</a:t>
            </a:r>
          </a:p>
          <a:p>
            <a:pPr marL="0" indent="0">
              <a:buNone/>
            </a:pPr>
            <a:r>
              <a:rPr lang="de-DE" dirty="0" smtClean="0"/>
              <a:t>Probleme</a:t>
            </a:r>
          </a:p>
          <a:p>
            <a:r>
              <a:rPr lang="de-DE" dirty="0" smtClean="0"/>
              <a:t>An mehrere Einschätzung zur nicht-Meldung möglich</a:t>
            </a:r>
          </a:p>
          <a:p>
            <a:r>
              <a:rPr lang="de-DE" dirty="0" smtClean="0"/>
              <a:t>Zeitliche Engpässe: Leitung OE, CIO  (gibt es entscheidungsfreudige Vertretungen?)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8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Prozessvorschlag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2000" dirty="0"/>
          </a:p>
          <a:p>
            <a:r>
              <a:rPr lang="de-DE" dirty="0" smtClean="0"/>
              <a:t>Rolle des DSB: Beratung innerhalb des Vorfallteams (starkes Votum),</a:t>
            </a:r>
            <a:br>
              <a:rPr lang="de-DE" dirty="0" smtClean="0"/>
            </a:br>
            <a:r>
              <a:rPr lang="de-DE" dirty="0" smtClean="0"/>
              <a:t>ggf. Meldung als Mitglied des </a:t>
            </a:r>
            <a:r>
              <a:rPr lang="de-DE" dirty="0"/>
              <a:t>Vorfallteams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295"/>
            <a:ext cx="9193448" cy="43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 innerhalb des Meldeprozesses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4" y="1335088"/>
            <a:ext cx="4819214" cy="5202237"/>
          </a:xfrm>
        </p:spPr>
        <p:txBody>
          <a:bodyPr/>
          <a:lstStyle/>
          <a:p>
            <a:r>
              <a:rPr lang="de-DE" dirty="0" smtClean="0"/>
              <a:t>Prozessmodellierung</a:t>
            </a:r>
          </a:p>
          <a:p>
            <a:r>
              <a:rPr lang="de-DE" dirty="0" smtClean="0"/>
              <a:t>Information an alle Beschäftigte zur Meldung sämtlicher Informations-sicherheitsvorfälle</a:t>
            </a:r>
          </a:p>
          <a:p>
            <a:r>
              <a:rPr lang="de-DE" dirty="0" smtClean="0"/>
              <a:t>Internes Meldeformular</a:t>
            </a:r>
          </a:p>
          <a:p>
            <a:r>
              <a:rPr lang="de-DE" dirty="0" smtClean="0"/>
              <a:t>Formular zur Bewertung bei Nicht-Meldung</a:t>
            </a:r>
          </a:p>
          <a:p>
            <a:r>
              <a:rPr lang="de-DE" dirty="0" smtClean="0"/>
              <a:t>Bei Meldung</a:t>
            </a:r>
            <a:br>
              <a:rPr lang="de-DE" dirty="0" smtClean="0"/>
            </a:br>
            <a:r>
              <a:rPr lang="de-DE" dirty="0" smtClean="0"/>
              <a:t>Formulare der AB/DSK</a:t>
            </a:r>
          </a:p>
          <a:p>
            <a:r>
              <a:rPr lang="de-DE" dirty="0" smtClean="0"/>
              <a:t>Beispielliste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65" y="1082351"/>
            <a:ext cx="4159703" cy="59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5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Article </a:t>
            </a:r>
            <a:r>
              <a:rPr lang="en-US" sz="2200" dirty="0"/>
              <a:t>29 Data Protection Working Party: Guidelines on Personal data breach notification under Regulation 2016/679 (</a:t>
            </a:r>
            <a:r>
              <a:rPr lang="de-DE" sz="2200" dirty="0"/>
              <a:t>18/EN, WP250 rev.01) http://ec.europa.eu/newsroom/article29/item-detail.cfm?item_id=612052</a:t>
            </a:r>
          </a:p>
          <a:p>
            <a:r>
              <a:rPr lang="de-DE" sz="2200" dirty="0" err="1"/>
              <a:t>BayLDA</a:t>
            </a:r>
            <a:r>
              <a:rPr lang="de-DE" sz="2200" dirty="0"/>
              <a:t>: Umgang mit Datenpannen – Art. 33 und 34 DS-GVO.  https://www. lda.bayern.de/</a:t>
            </a:r>
            <a:r>
              <a:rPr lang="de-DE" sz="2200" dirty="0" err="1"/>
              <a:t>media</a:t>
            </a:r>
            <a:r>
              <a:rPr lang="de-DE" sz="2200" dirty="0"/>
              <a:t>/baylda_ds-gvo_8_data_breach_notification.pdf</a:t>
            </a:r>
          </a:p>
          <a:p>
            <a:r>
              <a:rPr lang="de-DE" sz="2200" dirty="0" smtClean="0"/>
              <a:t>https</a:t>
            </a:r>
            <a:r>
              <a:rPr lang="de-DE" sz="2200" dirty="0"/>
              <a:t>://</a:t>
            </a:r>
            <a:r>
              <a:rPr lang="de-DE" sz="2200" dirty="0" smtClean="0"/>
              <a:t>www.zendas.de/themen/datenschutz-grundverordnung/meldung_datenpannen.html</a:t>
            </a:r>
          </a:p>
          <a:p>
            <a:r>
              <a:rPr lang="de-DE" sz="2200" dirty="0" smtClean="0"/>
              <a:t>https</a:t>
            </a:r>
            <a:r>
              <a:rPr lang="de-DE" sz="2200" dirty="0"/>
              <a:t>://datenschutz-experten.nrw/meldepflichten-datenpannen-eu-datenschutz-grundverordnung/</a:t>
            </a:r>
          </a:p>
          <a:p>
            <a:r>
              <a:rPr lang="de-DE" sz="2200" dirty="0"/>
              <a:t>https://www.haerting.de/neuigkeit/verschaerfte-meldepflichten-am-beispiel-der-datenpanne-bei-comdirect-und-helplingde</a:t>
            </a:r>
          </a:p>
          <a:p>
            <a:r>
              <a:rPr lang="de-DE" sz="2200" dirty="0" smtClean="0"/>
              <a:t>Projekt DSMS (</a:t>
            </a:r>
            <a:r>
              <a:rPr lang="de-DE" sz="2200" dirty="0" err="1" smtClean="0"/>
              <a:t>ToDo</a:t>
            </a:r>
            <a:r>
              <a:rPr lang="de-DE" sz="220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1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40241" y="1638796"/>
            <a:ext cx="8697433" cy="23156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Vielen Dank für Ihre Aufmerksamkeit und Mitarbeit!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  Abschließende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53" y="3434412"/>
            <a:ext cx="2784499" cy="25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16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3549428"/>
          </a:xfrm>
        </p:spPr>
        <p:txBody>
          <a:bodyPr/>
          <a:lstStyle/>
          <a:p>
            <a:r>
              <a:rPr lang="de-DE" dirty="0" smtClean="0"/>
              <a:t>Einordnung Datenschutzverletzungen</a:t>
            </a:r>
            <a:endParaRPr lang="de-DE" dirty="0"/>
          </a:p>
          <a:p>
            <a:r>
              <a:rPr lang="de-DE" dirty="0"/>
              <a:t>Resümee April-Workshop</a:t>
            </a:r>
          </a:p>
          <a:p>
            <a:r>
              <a:rPr lang="de-DE" dirty="0" smtClean="0"/>
              <a:t>Bewertung von Vorfällen hinsichtlich der Meldepflicht (Diskussion)</a:t>
            </a:r>
          </a:p>
          <a:p>
            <a:r>
              <a:rPr lang="de-DE" dirty="0" smtClean="0"/>
              <a:t>Meldeprozesse</a:t>
            </a:r>
          </a:p>
          <a:p>
            <a:r>
              <a:rPr lang="de-DE" dirty="0" smtClean="0"/>
              <a:t>Rolle der behördlichen Datenschutzbeauftragten</a:t>
            </a:r>
          </a:p>
          <a:p>
            <a:r>
              <a:rPr lang="de-DE" dirty="0" smtClean="0"/>
              <a:t>Diskussion</a:t>
            </a:r>
          </a:p>
          <a:p>
            <a:endParaRPr lang="de-DE" dirty="0" smtClean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1" y="5302252"/>
            <a:ext cx="376947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pcline-gesamtans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2"/>
            <a:ext cx="24718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303977"/>
            <a:ext cx="1997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998" r="11879" b="8339"/>
          <a:stretch/>
        </p:blipFill>
        <p:spPr bwMode="auto">
          <a:xfrm>
            <a:off x="5185467" y="5302252"/>
            <a:ext cx="2082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 33, 34: Meldung von Datenschutzverletzungen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713316" y="4166888"/>
            <a:ext cx="1435261" cy="277793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462055604"/>
              </p:ext>
            </p:extLst>
          </p:nvPr>
        </p:nvGraphicFramePr>
        <p:xfrm>
          <a:off x="376607" y="1375072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 bwMode="auto">
          <a:xfrm>
            <a:off x="6232907" y="1187944"/>
            <a:ext cx="2953474" cy="168701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232907" y="4509229"/>
            <a:ext cx="2911093" cy="160582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07984" y="1187944"/>
            <a:ext cx="5845166" cy="505147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 der Meldepflicht für „Datenschutzverletzungen </a:t>
            </a:r>
            <a:r>
              <a:rPr lang="de-DE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2" y="1335088"/>
            <a:ext cx="8523467" cy="5202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Die </a:t>
            </a:r>
            <a:r>
              <a:rPr lang="de-DE" dirty="0"/>
              <a:t>Meldepflichten </a:t>
            </a:r>
            <a:r>
              <a:rPr lang="de-DE" dirty="0" smtClean="0"/>
              <a:t>(Art. 33, 34) stehen </a:t>
            </a:r>
            <a:r>
              <a:rPr lang="de-DE" dirty="0"/>
              <a:t>im Abschnitt 2 „Sicherheit“.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Nicht jeder Datenschutzverstoß </a:t>
            </a:r>
            <a:r>
              <a:rPr lang="de-DE" dirty="0"/>
              <a:t>ist eine meldepflichtige Datenschutzverletzungen</a:t>
            </a:r>
            <a:r>
              <a:rPr lang="de-DE" dirty="0" smtClean="0"/>
              <a:t>. (bspw. Einwilligung ist nicht rechtskonform, Informationshinweise sind nicht transparent)</a:t>
            </a: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>
              <a:buFont typeface="Wingdings" panose="05000000000000000000" pitchFamily="2" charset="2"/>
              <a:buChar char="ð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„Verletzung </a:t>
            </a:r>
            <a:r>
              <a:rPr lang="de-DE" dirty="0"/>
              <a:t>der Sicherheit, die</a:t>
            </a:r>
            <a:r>
              <a:rPr lang="de-DE" dirty="0" smtClean="0"/>
              <a:t>, […] </a:t>
            </a:r>
            <a:r>
              <a:rPr lang="de-DE" dirty="0"/>
              <a:t>zur Vernichtung, zum Verlust, zur Veränderung, oder zur unbefugten Offenlegung von beziehungsweise zum unbefugten </a:t>
            </a:r>
            <a:r>
              <a:rPr lang="de-DE" dirty="0" smtClean="0"/>
              <a:t>Zugang </a:t>
            </a:r>
            <a:r>
              <a:rPr lang="de-DE" dirty="0"/>
              <a:t>zu personenbezogenen Daten </a:t>
            </a:r>
            <a:r>
              <a:rPr lang="de-DE" dirty="0" smtClean="0"/>
              <a:t>führt“ </a:t>
            </a:r>
            <a:r>
              <a:rPr lang="de-DE" dirty="0"/>
              <a:t>(Art. 4</a:t>
            </a:r>
            <a:r>
              <a:rPr lang="de-DE" dirty="0" smtClean="0"/>
              <a:t>)</a:t>
            </a: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2" name="Foliennummernplatzhalter 3"/>
          <p:cNvSpPr txBox="1">
            <a:spLocks/>
          </p:cNvSpPr>
          <p:nvPr/>
        </p:nvSpPr>
        <p:spPr bwMode="auto">
          <a:xfrm>
            <a:off x="7118350" y="6282992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06614" y="3888689"/>
            <a:ext cx="211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54F"/>
                </a:solidFill>
              </a:rPr>
              <a:t>Sicherheitsvorfall</a:t>
            </a:r>
            <a:endParaRPr lang="de-DE" dirty="0">
              <a:solidFill>
                <a:srgbClr val="00254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36243" y="3704023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54F"/>
                </a:solidFill>
              </a:rPr>
              <a:t>Datenschutz-</a:t>
            </a:r>
            <a:br>
              <a:rPr lang="de-DE" dirty="0" smtClean="0">
                <a:solidFill>
                  <a:srgbClr val="00254F"/>
                </a:solidFill>
              </a:rPr>
            </a:br>
            <a:r>
              <a:rPr lang="de-DE" dirty="0" smtClean="0">
                <a:solidFill>
                  <a:srgbClr val="00254F"/>
                </a:solidFill>
              </a:rPr>
              <a:t>verstoß</a:t>
            </a:r>
            <a:endParaRPr lang="de-DE" dirty="0">
              <a:solidFill>
                <a:srgbClr val="00254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25487" y="3704023"/>
            <a:ext cx="2903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Datenschutzverletzung /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Datenschutzpanne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04171" y="3126056"/>
            <a:ext cx="6250329" cy="1870280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743194" y="3116409"/>
            <a:ext cx="6310131" cy="1870280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Ergebnisse, Aufgaben und Fragen des April-Workshops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39019" cy="5202237"/>
          </a:xfrm>
        </p:spPr>
        <p:txBody>
          <a:bodyPr/>
          <a:lstStyle/>
          <a:p>
            <a:r>
              <a:rPr lang="de-DE" dirty="0"/>
              <a:t>Hilfen zur Bewertung erforderlich!</a:t>
            </a:r>
          </a:p>
          <a:p>
            <a:r>
              <a:rPr lang="de-DE" dirty="0"/>
              <a:t>Ausnahmen des DSG NRW.</a:t>
            </a:r>
          </a:p>
          <a:p>
            <a:r>
              <a:rPr lang="de-DE" dirty="0" smtClean="0"/>
              <a:t>Strategische </a:t>
            </a:r>
            <a:r>
              <a:rPr lang="de-DE" dirty="0"/>
              <a:t>Entscheidung: eher viel/alles oder eher wenig melden?</a:t>
            </a:r>
            <a:br>
              <a:rPr lang="de-DE" dirty="0"/>
            </a:br>
            <a:r>
              <a:rPr lang="de-DE" dirty="0"/>
              <a:t>(was erwarten die AB? </a:t>
            </a:r>
          </a:p>
          <a:p>
            <a:r>
              <a:rPr lang="de-DE" dirty="0"/>
              <a:t>Wer soll die Bewertung vornehmen, ob ein Vorfalle meldepflichtig ist?</a:t>
            </a:r>
            <a:br>
              <a:rPr lang="de-DE" dirty="0"/>
            </a:br>
            <a:r>
              <a:rPr lang="de-DE" dirty="0"/>
              <a:t>Welche Rolle spielt dabei der DSB? Beratung? Bindende Empfehlung</a:t>
            </a:r>
            <a:r>
              <a:rPr lang="de-DE" dirty="0" smtClean="0"/>
              <a:t>?</a:t>
            </a:r>
          </a:p>
          <a:p>
            <a:r>
              <a:rPr lang="de-DE" dirty="0" smtClean="0"/>
              <a:t>Wann beginnt die 72-Stunden-Frist?</a:t>
            </a:r>
          </a:p>
          <a:p>
            <a:r>
              <a:rPr lang="de-DE" dirty="0" smtClean="0"/>
              <a:t>Wer </a:t>
            </a:r>
            <a:r>
              <a:rPr lang="de-DE" dirty="0"/>
              <a:t>sollte die Meldung machen?</a:t>
            </a:r>
          </a:p>
          <a:p>
            <a:r>
              <a:rPr lang="de-DE" dirty="0"/>
              <a:t>Meldeformulare der AB/DSK, aber wie melden? (E-Mail mit PGP?)</a:t>
            </a:r>
          </a:p>
          <a:p>
            <a:r>
              <a:rPr lang="de-DE" dirty="0" smtClean="0"/>
              <a:t>Mögliche Meldeprozesse.</a:t>
            </a:r>
          </a:p>
          <a:p>
            <a:r>
              <a:rPr lang="de-DE" dirty="0" smtClean="0"/>
              <a:t>Sensibilisierung der Beschäftigten.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Art. 33: Meldepflicht an die Aufsichtsbehörde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„Im </a:t>
            </a:r>
            <a:r>
              <a:rPr lang="de-DE" dirty="0"/>
              <a:t>Falle einer Verletzung </a:t>
            </a:r>
            <a:r>
              <a:rPr lang="de-DE" dirty="0" smtClean="0"/>
              <a:t>des </a:t>
            </a:r>
            <a:r>
              <a:rPr lang="de-DE" dirty="0"/>
              <a:t>Schutzes </a:t>
            </a:r>
            <a:r>
              <a:rPr lang="de-DE" dirty="0" smtClean="0"/>
              <a:t>personenbezogener </a:t>
            </a:r>
            <a:r>
              <a:rPr lang="de-DE" dirty="0"/>
              <a:t>Daten </a:t>
            </a:r>
            <a:r>
              <a:rPr lang="de-DE" dirty="0" smtClean="0">
                <a:solidFill>
                  <a:srgbClr val="9999FF"/>
                </a:solidFill>
              </a:rPr>
              <a:t>meldet der Verantwortliche </a:t>
            </a:r>
            <a:r>
              <a:rPr lang="de-DE" dirty="0" smtClean="0"/>
              <a:t>unverzüglich </a:t>
            </a:r>
            <a:r>
              <a:rPr lang="de-DE" dirty="0"/>
              <a:t>und </a:t>
            </a:r>
            <a:r>
              <a:rPr lang="de-DE" dirty="0" smtClean="0">
                <a:solidFill>
                  <a:srgbClr val="9999FF"/>
                </a:solidFill>
              </a:rPr>
              <a:t>möglichst </a:t>
            </a:r>
            <a:r>
              <a:rPr lang="de-DE" dirty="0">
                <a:solidFill>
                  <a:srgbClr val="9999FF"/>
                </a:solidFill>
              </a:rPr>
              <a:t>binnen </a:t>
            </a:r>
            <a:r>
              <a:rPr lang="de-DE" dirty="0" smtClean="0">
                <a:solidFill>
                  <a:srgbClr val="9999FF"/>
                </a:solidFill>
              </a:rPr>
              <a:t>72 </a:t>
            </a:r>
            <a:r>
              <a:rPr lang="de-DE" dirty="0">
                <a:solidFill>
                  <a:srgbClr val="9999FF"/>
                </a:solidFill>
              </a:rPr>
              <a:t>Stunden</a:t>
            </a:r>
            <a:r>
              <a:rPr lang="de-DE" dirty="0"/>
              <a:t>, </a:t>
            </a:r>
            <a:r>
              <a:rPr lang="de-DE" dirty="0" smtClean="0"/>
              <a:t>nachdem </a:t>
            </a:r>
            <a:r>
              <a:rPr lang="de-DE" dirty="0"/>
              <a:t>ihm die Verletzung </a:t>
            </a:r>
            <a:r>
              <a:rPr lang="de-DE" dirty="0" smtClean="0"/>
              <a:t>bekannt wurde</a:t>
            </a:r>
            <a:r>
              <a:rPr lang="de-DE" dirty="0"/>
              <a:t>, </a:t>
            </a:r>
            <a:r>
              <a:rPr lang="de-DE" dirty="0" smtClean="0"/>
              <a:t>diese </a:t>
            </a:r>
            <a:r>
              <a:rPr lang="de-DE" dirty="0"/>
              <a:t>der gemäß </a:t>
            </a:r>
            <a:r>
              <a:rPr lang="de-DE" dirty="0" smtClean="0"/>
              <a:t>Artikel 55 </a:t>
            </a:r>
            <a:r>
              <a:rPr lang="de-DE" dirty="0" smtClean="0">
                <a:solidFill>
                  <a:srgbClr val="9999FF"/>
                </a:solidFill>
              </a:rPr>
              <a:t>zuständigen Aufsichtsbehörde</a:t>
            </a:r>
            <a:r>
              <a:rPr lang="de-DE" dirty="0"/>
              <a:t>, </a:t>
            </a:r>
            <a:r>
              <a:rPr lang="de-DE" dirty="0" smtClean="0"/>
              <a:t>es </a:t>
            </a:r>
            <a:r>
              <a:rPr lang="de-DE" dirty="0"/>
              <a:t>sei denn, dass die Verletzung </a:t>
            </a:r>
            <a:r>
              <a:rPr lang="de-DE" dirty="0" smtClean="0"/>
              <a:t>des Schutzes personenbezogener </a:t>
            </a:r>
            <a:r>
              <a:rPr lang="de-DE" dirty="0"/>
              <a:t>Daten </a:t>
            </a:r>
            <a:r>
              <a:rPr lang="de-DE" dirty="0" smtClean="0">
                <a:solidFill>
                  <a:srgbClr val="9999FF"/>
                </a:solidFill>
              </a:rPr>
              <a:t>voraussichtlich </a:t>
            </a:r>
            <a:r>
              <a:rPr lang="de-DE" dirty="0">
                <a:solidFill>
                  <a:srgbClr val="9999FF"/>
                </a:solidFill>
              </a:rPr>
              <a:t>nicht zu einem </a:t>
            </a:r>
            <a:r>
              <a:rPr lang="de-DE" dirty="0" smtClean="0">
                <a:solidFill>
                  <a:srgbClr val="9999FF"/>
                </a:solidFill>
              </a:rPr>
              <a:t>Risiko </a:t>
            </a:r>
            <a:r>
              <a:rPr lang="de-DE" dirty="0">
                <a:solidFill>
                  <a:srgbClr val="9999FF"/>
                </a:solidFill>
              </a:rPr>
              <a:t>für die Rechte und Freiheiten </a:t>
            </a:r>
            <a:r>
              <a:rPr lang="de-DE" dirty="0" smtClean="0">
                <a:solidFill>
                  <a:srgbClr val="9999FF"/>
                </a:solidFill>
              </a:rPr>
              <a:t>natürlicher </a:t>
            </a:r>
            <a:r>
              <a:rPr lang="de-DE" dirty="0">
                <a:solidFill>
                  <a:srgbClr val="9999FF"/>
                </a:solidFill>
              </a:rPr>
              <a:t>Personen </a:t>
            </a:r>
            <a:r>
              <a:rPr lang="de-DE" dirty="0" smtClean="0"/>
              <a:t>führt</a:t>
            </a:r>
            <a:r>
              <a:rPr lang="de-DE" dirty="0"/>
              <a:t>. Erfolgt die Meldung </a:t>
            </a:r>
            <a:r>
              <a:rPr lang="de-DE" dirty="0" smtClean="0"/>
              <a:t>an </a:t>
            </a:r>
            <a:r>
              <a:rPr lang="de-DE" dirty="0"/>
              <a:t>die Aufsichtsbehörde </a:t>
            </a:r>
            <a:r>
              <a:rPr lang="de-DE" dirty="0" smtClean="0"/>
              <a:t>nicht binnen 72 </a:t>
            </a:r>
            <a:r>
              <a:rPr lang="de-DE" dirty="0"/>
              <a:t>Stunden, </a:t>
            </a:r>
            <a:r>
              <a:rPr lang="de-DE" dirty="0" smtClean="0"/>
              <a:t>so </a:t>
            </a:r>
            <a:r>
              <a:rPr lang="de-DE" dirty="0"/>
              <a:t>ist ihr eine Begründung </a:t>
            </a:r>
            <a:r>
              <a:rPr lang="de-DE" dirty="0" smtClean="0"/>
              <a:t>für </a:t>
            </a:r>
            <a:r>
              <a:rPr lang="de-DE" dirty="0"/>
              <a:t>die </a:t>
            </a:r>
            <a:r>
              <a:rPr lang="de-DE" dirty="0" smtClean="0"/>
              <a:t>Verzögerung beizufügen.“</a:t>
            </a:r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Feststellung einer Datenschutzverletzung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Frist 72 h; Begründung bei Nichteinhaltung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Risikobewertung erforderlich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2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Art. 34: Benachrichtigung der betroffenen Personen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„Hat die Verletzung des Schutzes personenbezogener Daten </a:t>
            </a:r>
            <a:r>
              <a:rPr lang="de-DE" dirty="0" smtClean="0">
                <a:solidFill>
                  <a:srgbClr val="0070C0"/>
                </a:solidFill>
              </a:rPr>
              <a:t>voraussichtlich ein hohes Risiko </a:t>
            </a:r>
            <a:r>
              <a:rPr lang="de-DE" dirty="0" smtClean="0"/>
              <a:t>für die persönlichen Rechte und Freiheiten natürlicher Personen zur Folge, so </a:t>
            </a:r>
            <a:r>
              <a:rPr lang="de-DE" dirty="0" smtClean="0">
                <a:solidFill>
                  <a:srgbClr val="0070C0"/>
                </a:solidFill>
              </a:rPr>
              <a:t>benachrichtigt der Verantwortliche die betroffene Person unverzüglich </a:t>
            </a:r>
            <a:r>
              <a:rPr lang="de-DE" dirty="0" smtClean="0"/>
              <a:t>von der Verletzung.“</a:t>
            </a:r>
          </a:p>
          <a:p>
            <a:pPr marL="0" indent="0">
              <a:buNone/>
            </a:pPr>
            <a:r>
              <a:rPr lang="de-DE" dirty="0" smtClean="0"/>
              <a:t>Ausnahmen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 smtClean="0"/>
              <a:t>Es wurden geeignete Maßnahmen getroffen, Daten gegen Zugriffe Unbefugter zu schützen.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 smtClean="0"/>
              <a:t>Nachfolgende Maßnahmen stellen sicher, dass das hohe Risiko nicht mehr besteht. 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 smtClean="0"/>
              <a:t>Erfordert die individuelle Benachrichtigung einen unverhältnismäßig hohen Aufwand, so können öffentliche Bekanntmachungen erfolgen.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855645-9EB6-444C-B15B-A1343CB578C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Ausnahmen von Art. 34 gemäß § 13 DSG 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„Der Verantwortliche kann von der Benachrichtigung der von einer Verletzung des Schutzes personenbezogener Daten betroffenen Person absehen, soweit und solange 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die Informationen die öffentliche </a:t>
            </a:r>
            <a:r>
              <a:rPr lang="de-DE" dirty="0" smtClean="0"/>
              <a:t>Sicherheit gefährden oder sonst dem Wohle des Bundes oder eines Landes Nachteile </a:t>
            </a:r>
            <a:r>
              <a:rPr lang="de-DE" dirty="0"/>
              <a:t>bereiten würde,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die personenbezogenen Daten oder die Tatsache ihrer Verarbeitung nach einer Rechtsvorschrift oder wegen der </a:t>
            </a:r>
            <a:r>
              <a:rPr lang="de-DE" dirty="0" smtClean="0"/>
              <a:t>Rechte und Freiheiten anderer Personen </a:t>
            </a:r>
            <a:r>
              <a:rPr lang="de-DE" dirty="0"/>
              <a:t>geheim zu halten sind oder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Information die Sicherheit von IT-Systemen </a:t>
            </a:r>
            <a:r>
              <a:rPr lang="de-DE" dirty="0"/>
              <a:t>gefährden würde. </a:t>
            </a:r>
            <a:r>
              <a:rPr lang="de-DE" dirty="0" smtClean="0"/>
              <a:t>„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>
              <a:buFont typeface="Wingdings" panose="05000000000000000000" pitchFamily="2" charset="2"/>
              <a:buChar char="ð"/>
            </a:pPr>
            <a:r>
              <a:rPr lang="de-DE" dirty="0" smtClean="0"/>
              <a:t>Wird an Hochschulen wohl eher selten anzuwenden sein!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0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Verletzungen des Schutzes personenbezogener Daten (pbD)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Beispiele (</a:t>
            </a:r>
            <a:r>
              <a:rPr lang="de-DE" dirty="0" smtClean="0">
                <a:solidFill>
                  <a:srgbClr val="CC3300"/>
                </a:solidFill>
              </a:rPr>
              <a:t>Sicherheitsvorfall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9999FF"/>
                </a:solidFill>
              </a:rPr>
              <a:t>Datenschutzverstoß</a:t>
            </a:r>
            <a:r>
              <a:rPr lang="de-DE" dirty="0" smtClean="0"/>
              <a:t>):</a:t>
            </a:r>
          </a:p>
          <a:p>
            <a:r>
              <a:rPr lang="de-DE" dirty="0" smtClean="0"/>
              <a:t>Durch eine </a:t>
            </a:r>
            <a:r>
              <a:rPr lang="de-DE" dirty="0" smtClean="0">
                <a:solidFill>
                  <a:srgbClr val="CC3300"/>
                </a:solidFill>
              </a:rPr>
              <a:t>fehlerhafte Konfiguration </a:t>
            </a:r>
            <a:r>
              <a:rPr lang="de-DE" dirty="0" smtClean="0"/>
              <a:t>sind </a:t>
            </a:r>
            <a:r>
              <a:rPr lang="de-DE" dirty="0" smtClean="0">
                <a:solidFill>
                  <a:srgbClr val="9999FF"/>
                </a:solidFill>
              </a:rPr>
              <a:t>pbD im öffentlichen Zugriff</a:t>
            </a:r>
            <a:r>
              <a:rPr lang="de-DE" dirty="0" smtClean="0"/>
              <a:t>.</a:t>
            </a:r>
          </a:p>
          <a:p>
            <a:r>
              <a:rPr lang="de-DE" dirty="0" smtClean="0"/>
              <a:t>Es erfolgt ein </a:t>
            </a:r>
            <a:r>
              <a:rPr lang="de-DE" dirty="0" smtClean="0">
                <a:solidFill>
                  <a:srgbClr val="9999FF"/>
                </a:solidFill>
              </a:rPr>
              <a:t>Falschversand von pbD</a:t>
            </a:r>
            <a:r>
              <a:rPr lang="de-DE" dirty="0" smtClean="0"/>
              <a:t>, weil in der Serienbrieffunktion Matrikelnummern und E-Mail-Adressen </a:t>
            </a:r>
            <a:r>
              <a:rPr lang="de-DE" dirty="0" smtClean="0">
                <a:solidFill>
                  <a:srgbClr val="CC3300"/>
                </a:solidFill>
              </a:rPr>
              <a:t>falsch zugeordnet </a:t>
            </a:r>
            <a:r>
              <a:rPr lang="de-DE" dirty="0" smtClean="0"/>
              <a:t>waren.</a:t>
            </a:r>
          </a:p>
          <a:p>
            <a:r>
              <a:rPr lang="de-DE" dirty="0" smtClean="0"/>
              <a:t>Ein </a:t>
            </a:r>
            <a:r>
              <a:rPr lang="de-DE" dirty="0" smtClean="0">
                <a:solidFill>
                  <a:srgbClr val="9999FF"/>
                </a:solidFill>
              </a:rPr>
              <a:t>Rechner auf dem sich pbD </a:t>
            </a:r>
            <a:r>
              <a:rPr lang="de-DE" dirty="0" smtClean="0"/>
              <a:t>befinden wird </a:t>
            </a:r>
            <a:r>
              <a:rPr lang="de-DE" dirty="0" smtClean="0">
                <a:solidFill>
                  <a:srgbClr val="CC3300"/>
                </a:solidFill>
              </a:rPr>
              <a:t>gestohlen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Ein </a:t>
            </a:r>
            <a:r>
              <a:rPr lang="de-DE" dirty="0" smtClean="0">
                <a:solidFill>
                  <a:srgbClr val="9999FF"/>
                </a:solidFill>
              </a:rPr>
              <a:t>Stick oder eine DVD mit pbD </a:t>
            </a:r>
            <a:r>
              <a:rPr lang="de-DE" dirty="0" smtClean="0"/>
              <a:t>wird </a:t>
            </a:r>
            <a:r>
              <a:rPr lang="de-DE" dirty="0" smtClean="0">
                <a:solidFill>
                  <a:srgbClr val="CC3300"/>
                </a:solidFill>
              </a:rPr>
              <a:t>im Zug liegengelassen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Bei einem Einbruch werden </a:t>
            </a:r>
            <a:r>
              <a:rPr lang="de-DE" dirty="0" smtClean="0">
                <a:solidFill>
                  <a:srgbClr val="9999FF"/>
                </a:solidFill>
              </a:rPr>
              <a:t>Personalakten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C3300"/>
                </a:solidFill>
              </a:rPr>
              <a:t>gestohlen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Im Rahmen eines </a:t>
            </a:r>
            <a:r>
              <a:rPr lang="de-DE" dirty="0" smtClean="0">
                <a:solidFill>
                  <a:srgbClr val="CC3300"/>
                </a:solidFill>
              </a:rPr>
              <a:t>Hackerangriff</a:t>
            </a:r>
            <a:r>
              <a:rPr lang="de-DE" dirty="0" smtClean="0"/>
              <a:t> werden </a:t>
            </a:r>
            <a:r>
              <a:rPr lang="de-DE" dirty="0" smtClean="0">
                <a:solidFill>
                  <a:srgbClr val="9999FF"/>
                </a:solidFill>
              </a:rPr>
              <a:t>pbD verändert</a:t>
            </a:r>
            <a:r>
              <a:rPr lang="de-DE" dirty="0" smtClean="0"/>
              <a:t>.</a:t>
            </a:r>
          </a:p>
          <a:p>
            <a:r>
              <a:rPr lang="de-DE" dirty="0" smtClean="0"/>
              <a:t>Eine Patientendatenbank ist </a:t>
            </a:r>
            <a:r>
              <a:rPr lang="de-DE" dirty="0" smtClean="0">
                <a:solidFill>
                  <a:srgbClr val="CC3300"/>
                </a:solidFill>
              </a:rPr>
              <a:t>tagelang nicht verfügbar </a:t>
            </a:r>
            <a:r>
              <a:rPr lang="de-DE" dirty="0" smtClean="0"/>
              <a:t>und </a:t>
            </a:r>
            <a:r>
              <a:rPr lang="de-DE" dirty="0" smtClean="0">
                <a:solidFill>
                  <a:srgbClr val="9999FF"/>
                </a:solidFill>
              </a:rPr>
              <a:t>Behandlungen verzögern sich</a:t>
            </a:r>
            <a:r>
              <a:rPr lang="de-DE" dirty="0" smtClean="0"/>
              <a:t>.</a:t>
            </a:r>
          </a:p>
          <a:p>
            <a:r>
              <a:rPr lang="de-DE" dirty="0" smtClean="0"/>
              <a:t>Nach einem </a:t>
            </a:r>
            <a:r>
              <a:rPr lang="de-DE" dirty="0" smtClean="0">
                <a:solidFill>
                  <a:srgbClr val="CC3300"/>
                </a:solidFill>
              </a:rPr>
              <a:t>Datenbankcrash</a:t>
            </a:r>
            <a:r>
              <a:rPr lang="de-DE" dirty="0" smtClean="0"/>
              <a:t> lässt sich die Sicherungskopie der Prüfungsdaten nicht einspielen (</a:t>
            </a:r>
            <a:r>
              <a:rPr lang="de-DE" dirty="0" smtClean="0">
                <a:solidFill>
                  <a:srgbClr val="9999FF"/>
                </a:solidFill>
              </a:rPr>
              <a:t>Datenverlust</a:t>
            </a:r>
            <a:r>
              <a:rPr lang="de-DE" dirty="0" smtClean="0"/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855645-9EB6-444C-B15B-A1343CB578C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7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22ADBC-642A-459A-BF5E-26358EC08FD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5E842E-FF40-491A-AF72-69B6538E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4B357E-F1F0-4615-9537-1614AB42A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903</Words>
  <Application>Microsoft Office PowerPoint</Application>
  <PresentationFormat>Bildschirmpräsentation (4:3)</PresentationFormat>
  <Paragraphs>155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 Narrow</vt:lpstr>
      <vt:lpstr>Arial Unicode MS</vt:lpstr>
      <vt:lpstr>Courier New</vt:lpstr>
      <vt:lpstr>Times</vt:lpstr>
      <vt:lpstr>Wingdings</vt:lpstr>
      <vt:lpstr>2_Folienmaster</vt:lpstr>
      <vt:lpstr> Workshop 7 – Sicherheitsvorfälle / Datenschutzverletzungen </vt:lpstr>
      <vt:lpstr>Agenda</vt:lpstr>
      <vt:lpstr>Artikel 33, 34: Meldung von Datenschutzverletzungen</vt:lpstr>
      <vt:lpstr>Einordnung der Meldepflicht für „Datenschutzverletzungen “</vt:lpstr>
      <vt:lpstr>Ergebnisse, Aufgaben und Fragen des April-Workshops</vt:lpstr>
      <vt:lpstr>Art. 33: Meldepflicht an die Aufsichtsbehörde</vt:lpstr>
      <vt:lpstr>Art. 34: Benachrichtigung der betroffenen Personen</vt:lpstr>
      <vt:lpstr>Ausnahmen von Art. 34 gemäß § 13 DSG NRW</vt:lpstr>
      <vt:lpstr>Verletzungen des Schutzes personenbezogener Daten (pbD)</vt:lpstr>
      <vt:lpstr>Beispiele und Bewertungen</vt:lpstr>
      <vt:lpstr>Einfacher Meldeprozess</vt:lpstr>
      <vt:lpstr>Wer übernimmt welche Rolle</vt:lpstr>
      <vt:lpstr>Prozessvorschlag</vt:lpstr>
      <vt:lpstr>Wichtig innerhalb des Meldeprozesses</vt:lpstr>
      <vt:lpstr>Literatur</vt:lpstr>
      <vt:lpstr>PowerPoint-Präsentation</vt:lpstr>
    </vt:vector>
  </TitlesOfParts>
  <Company>Universität Paderborn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Birgit Schmahlenberg</cp:lastModifiedBy>
  <cp:revision>1510</cp:revision>
  <cp:lastPrinted>2018-04-17T14:37:41Z</cp:lastPrinted>
  <dcterms:created xsi:type="dcterms:W3CDTF">2007-07-03T14:21:02Z</dcterms:created>
  <dcterms:modified xsi:type="dcterms:W3CDTF">2019-03-01T09:43:47Z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