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8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31" r:id="rId9"/>
    <p:sldId id="430" r:id="rId10"/>
    <p:sldId id="432" r:id="rId11"/>
  </p:sldIdLst>
  <p:sldSz cx="9144000" cy="6858000" type="screen4x3"/>
  <p:notesSz cx="6797675" cy="9928225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5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4F"/>
    <a:srgbClr val="002060"/>
    <a:srgbClr val="A5B8CB"/>
    <a:srgbClr val="003BB0"/>
    <a:srgbClr val="9999FF"/>
    <a:srgbClr val="A5A5FF"/>
    <a:srgbClr val="90A7BE"/>
    <a:srgbClr val="993300"/>
    <a:srgbClr val="CC3300"/>
    <a:srgbClr val="B9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187" autoAdjust="0"/>
    <p:restoredTop sz="70862" autoAdjust="0"/>
  </p:normalViewPr>
  <p:slideViewPr>
    <p:cSldViewPr snapToGrid="0">
      <p:cViewPr varScale="1">
        <p:scale>
          <a:sx n="61" d="100"/>
          <a:sy n="61" d="100"/>
        </p:scale>
        <p:origin x="-20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84"/>
    </p:cViewPr>
  </p:sorterViewPr>
  <p:notesViewPr>
    <p:cSldViewPr snapToGrid="0">
      <p:cViewPr varScale="1">
        <p:scale>
          <a:sx n="50" d="100"/>
          <a:sy n="50" d="100"/>
        </p:scale>
        <p:origin x="-1584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7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DFD29CF7-F08B-4F0D-8768-8E3CD9FA7EC0}" type="datetimeFigureOut">
              <a:rPr lang="de-DE"/>
              <a:pPr>
                <a:defRPr/>
              </a:pPr>
              <a:t>21.02.2018</a:t>
            </a:fld>
            <a:endParaRPr lang="de-DE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257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7" y="9431257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08AB0B08-4283-4ABC-AD4F-3D3C836592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624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4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8D9FF38F-2C51-4E18-BCAA-AC12ACD119FA}" type="datetimeFigureOut">
              <a:rPr lang="de-DE"/>
              <a:pPr>
                <a:defRPr/>
              </a:pPr>
              <a:t>21.02.2018</a:t>
            </a:fld>
            <a:endParaRPr lang="de-DE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7" y="4715630"/>
            <a:ext cx="4987924" cy="446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846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4" y="9432846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3F46C065-CCCC-4ABE-882B-BEA56CA6A8F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dirty="0" smtClean="0">
              <a:latin typeface="Arial Narrow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6C065-CCCC-4ABE-882B-BEA56CA6A8F7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2746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dirty="0" smtClean="0">
              <a:latin typeface="Arial Narrow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6C065-CCCC-4ABE-882B-BEA56CA6A8F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2746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Datenschutz muss einfach sein, wenn er erfolgreich vermittelt werden soll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6C065-CCCC-4ABE-882B-BEA56CA6A8F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Handout Projektskizze Uni Pb, Uni Bi, FH Bi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CEE32AC3-5674-4313-94E9-8BC57F317C89}" type="datetime6">
              <a:rPr lang="de-DE" smtClean="0"/>
              <a:t>Februar 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96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3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b="1" dirty="0">
              <a:latin typeface="Times" pitchFamily="28" charset="0"/>
            </a:endParaRPr>
          </a:p>
        </p:txBody>
      </p:sp>
      <p:sp>
        <p:nvSpPr>
          <p:cNvPr id="13" name="Rectangle 44"/>
          <p:cNvSpPr>
            <a:spLocks noChangeArrowheads="1"/>
          </p:cNvSpPr>
          <p:nvPr userDrawn="1"/>
        </p:nvSpPr>
        <p:spPr bwMode="auto">
          <a:xfrm>
            <a:off x="0" y="1444625"/>
            <a:ext cx="9144000" cy="45085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b="1" dirty="0">
              <a:solidFill>
                <a:srgbClr val="0E1B44"/>
              </a:solidFill>
              <a:latin typeface="Times" pitchFamily="28" charset="0"/>
            </a:endParaRPr>
          </a:p>
        </p:txBody>
      </p:sp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779463" y="6545263"/>
            <a:ext cx="3930650" cy="161925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21510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363663" y="4095750"/>
            <a:ext cx="3449637" cy="138588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151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1374775" y="2190750"/>
            <a:ext cx="3443288" cy="1385888"/>
          </a:xfrm>
        </p:spPr>
        <p:txBody>
          <a:bodyPr/>
          <a:lstStyle>
            <a:lvl1pPr>
              <a:defRPr sz="2400">
                <a:solidFill>
                  <a:srgbClr val="00254F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1" cy="381492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13" y="1335088"/>
            <a:ext cx="8301087" cy="5202237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3611" y="6394637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54F"/>
                </a:solidFill>
              </a:defRPr>
            </a:lvl1pPr>
          </a:lstStyle>
          <a:p>
            <a:pPr>
              <a:defRPr/>
            </a:pPr>
            <a:fld id="{94855645-9EB6-444C-B15B-A1343CB578C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5576"/>
            <a:ext cx="7956000" cy="381600"/>
          </a:xfrm>
        </p:spPr>
        <p:txBody>
          <a:bodyPr anchor="t"/>
          <a:lstStyle>
            <a:lvl1pPr algn="l">
              <a:defRPr sz="2000" b="1" cap="none" baseline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79227" y="1349829"/>
            <a:ext cx="7715485" cy="4717142"/>
          </a:xfrm>
        </p:spPr>
        <p:txBody>
          <a:bodyPr anchor="t" anchorCtr="0"/>
          <a:lstStyle>
            <a:lvl1pPr marL="0" indent="0">
              <a:buNone/>
              <a:defRPr sz="2000" b="0">
                <a:latin typeface="+mn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1AC8C-17DC-4231-B86D-72059771478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2486" y="1335088"/>
            <a:ext cx="4043313" cy="5202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35088"/>
            <a:ext cx="4114800" cy="5202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5CF4D-681B-4343-9B58-5BB99B27A8A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14D0D-530C-4024-96E9-EC56DD23271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50190"/>
            <a:ext cx="7956000" cy="381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8FD49-A068-4CAF-82C3-9DD7376E77D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AE5FB-CF0A-4B67-8D9D-DA449415774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440493"/>
            <a:ext cx="5111750" cy="46856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53020"/>
            <a:ext cx="3008313" cy="46731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EA9DF-73B6-457E-B3DB-22E4C8CC8E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51970"/>
            <a:ext cx="7956000" cy="381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365337"/>
            <a:ext cx="5486400" cy="38580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836F2-82C4-4E9A-A861-986DD321A21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emf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776" y="30144"/>
            <a:ext cx="1313980" cy="811497"/>
          </a:xfrm>
          <a:prstGeom prst="rect">
            <a:avLst/>
          </a:prstGeom>
        </p:spPr>
      </p:pic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0" y="722313"/>
            <a:ext cx="9144000" cy="41910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0" y="6715125"/>
            <a:ext cx="9144000" cy="15240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b="1" dirty="0">
              <a:latin typeface="Times" pitchFamily="28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779463" y="630238"/>
            <a:ext cx="2093912" cy="119062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779463" y="6621463"/>
            <a:ext cx="2093912" cy="119062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1340" y="1335088"/>
            <a:ext cx="8291660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56000" y="751642"/>
            <a:ext cx="7948861" cy="389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3611" y="6394637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54F"/>
                </a:solidFill>
              </a:defRPr>
            </a:lvl1pPr>
          </a:lstStyle>
          <a:p>
            <a:pPr>
              <a:defRPr/>
            </a:pPr>
            <a:fld id="{94855645-9EB6-444C-B15B-A1343CB578C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C6C6C6"/>
              </a:clrFrom>
              <a:clrTo>
                <a:srgbClr val="C6C6C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049" y="42863"/>
            <a:ext cx="2095200" cy="551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5" descr="Unbenannt-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35025"/>
            <a:ext cx="223838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Bild 4" descr="UniBi_Logo_54_farbig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587" y="74880"/>
            <a:ext cx="1800000" cy="6477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54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400">
          <a:solidFill>
            <a:srgbClr val="00254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6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Datenschutz: Charta </a:t>
            </a:r>
            <a:r>
              <a:rPr lang="de-DE" dirty="0"/>
              <a:t>der Grundrechte der Europäischen </a:t>
            </a:r>
            <a:r>
              <a:rPr lang="de-DE" dirty="0" smtClean="0"/>
              <a:t>Union (2009)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2487" y="1335088"/>
            <a:ext cx="5430520" cy="5202237"/>
          </a:xfrm>
        </p:spPr>
        <p:txBody>
          <a:bodyPr/>
          <a:lstStyle/>
          <a:p>
            <a:pPr marL="363538" indent="-363538">
              <a:spcBef>
                <a:spcPts val="200"/>
              </a:spcBef>
              <a:buNone/>
            </a:pPr>
            <a:r>
              <a:rPr lang="de-DE" b="1" dirty="0" smtClean="0"/>
              <a:t>Art</a:t>
            </a:r>
            <a:r>
              <a:rPr lang="de-DE" b="1" dirty="0"/>
              <a:t>. </a:t>
            </a:r>
            <a:r>
              <a:rPr lang="de-DE" b="1" dirty="0" smtClean="0"/>
              <a:t>8 Schutz </a:t>
            </a:r>
            <a:r>
              <a:rPr lang="de-DE" b="1" dirty="0"/>
              <a:t>personenbezogener Daten</a:t>
            </a:r>
          </a:p>
          <a:p>
            <a:pPr marL="363538" indent="-363538">
              <a:spcBef>
                <a:spcPts val="200"/>
              </a:spcBef>
              <a:buFont typeface="+mj-lt"/>
              <a:buAutoNum type="arabicParenBoth"/>
            </a:pPr>
            <a:r>
              <a:rPr lang="de-DE" sz="2200" dirty="0" smtClean="0"/>
              <a:t>Jede </a:t>
            </a:r>
            <a:r>
              <a:rPr lang="de-DE" sz="2200" dirty="0"/>
              <a:t>Person hat das Recht auf Schutz der sie betreffenden personenbezogenen Daten.</a:t>
            </a:r>
          </a:p>
          <a:p>
            <a:pPr marL="363538" indent="-363538">
              <a:spcBef>
                <a:spcPts val="200"/>
              </a:spcBef>
              <a:buFont typeface="+mj-lt"/>
              <a:buAutoNum type="arabicParenBoth"/>
            </a:pPr>
            <a:r>
              <a:rPr lang="de-DE" sz="2200" dirty="0" smtClean="0"/>
              <a:t>Diese </a:t>
            </a:r>
            <a:r>
              <a:rPr lang="de-DE" sz="2200" dirty="0"/>
              <a:t>Daten dürfen nur nach Treu und Glauben für festgelegte Zwecke und mit </a:t>
            </a:r>
            <a:r>
              <a:rPr lang="de-DE" sz="2200" dirty="0">
                <a:solidFill>
                  <a:srgbClr val="0070C0"/>
                </a:solidFill>
              </a:rPr>
              <a:t>Einwilligung</a:t>
            </a:r>
            <a:r>
              <a:rPr lang="de-DE" sz="2200" dirty="0"/>
              <a:t> der betroffenen Person </a:t>
            </a:r>
            <a:r>
              <a:rPr lang="de-DE" sz="2200" dirty="0">
                <a:solidFill>
                  <a:srgbClr val="0070C0"/>
                </a:solidFill>
              </a:rPr>
              <a:t>oder</a:t>
            </a:r>
            <a:r>
              <a:rPr lang="de-DE" sz="2200" dirty="0"/>
              <a:t> auf einer sonstigen </a:t>
            </a:r>
            <a:r>
              <a:rPr lang="de-DE" sz="2200" dirty="0">
                <a:solidFill>
                  <a:srgbClr val="0070C0"/>
                </a:solidFill>
              </a:rPr>
              <a:t>gesetzlich geregelten legitimen Grundlage </a:t>
            </a:r>
            <a:r>
              <a:rPr lang="de-DE" sz="2200" dirty="0"/>
              <a:t>verarbeitet werden. </a:t>
            </a:r>
            <a:r>
              <a:rPr lang="de-DE" sz="2200" dirty="0" smtClean="0"/>
              <a:t>Jede </a:t>
            </a:r>
            <a:r>
              <a:rPr lang="de-DE" sz="2200" dirty="0"/>
              <a:t>Person hat das Recht, Auskunft über die sie betreffenden erhobenen Daten zu erhalten und die Berichtigung der Daten zu erwirken.</a:t>
            </a:r>
          </a:p>
          <a:p>
            <a:pPr marL="363538" indent="-363538">
              <a:spcBef>
                <a:spcPts val="200"/>
              </a:spcBef>
              <a:buFont typeface="+mj-lt"/>
              <a:buAutoNum type="arabicParenBoth"/>
            </a:pPr>
            <a:r>
              <a:rPr lang="de-DE" sz="2200" dirty="0" smtClean="0"/>
              <a:t>Die </a:t>
            </a:r>
            <a:r>
              <a:rPr lang="de-DE" sz="2200" dirty="0"/>
              <a:t>Einhaltung dieser Vorschriften wird von einer </a:t>
            </a:r>
            <a:r>
              <a:rPr lang="de-DE" sz="2200" dirty="0" smtClean="0"/>
              <a:t>unabhängigen </a:t>
            </a:r>
            <a:r>
              <a:rPr lang="de-DE" sz="2200" dirty="0"/>
              <a:t>Stelle überwacht</a:t>
            </a:r>
            <a:r>
              <a:rPr lang="de-DE" sz="2200" dirty="0" smtClean="0"/>
              <a:t>.</a:t>
            </a:r>
          </a:p>
          <a:p>
            <a:pPr marL="0" indent="0">
              <a:buNone/>
            </a:pPr>
            <a:endParaRPr lang="de-DE" sz="2200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938092" y="1335088"/>
            <a:ext cx="2930486" cy="5202237"/>
          </a:xfrm>
        </p:spPr>
        <p:txBody>
          <a:bodyPr/>
          <a:lstStyle/>
          <a:p>
            <a:pPr marL="0" indent="0">
              <a:buNone/>
            </a:pPr>
            <a:endParaRPr lang="de-DE" b="1" dirty="0" smtClean="0">
              <a:sym typeface="Wingdings"/>
            </a:endParaRPr>
          </a:p>
          <a:p>
            <a:pPr marL="363538" indent="-363538">
              <a:buNone/>
            </a:pPr>
            <a:r>
              <a:rPr lang="de-DE" b="1" dirty="0" smtClean="0">
                <a:sym typeface="Wingdings"/>
              </a:rPr>
              <a:t> </a:t>
            </a:r>
            <a:r>
              <a:rPr lang="de-DE" dirty="0" smtClean="0"/>
              <a:t>Grundrecht auf Datenschutz</a:t>
            </a:r>
          </a:p>
          <a:p>
            <a:pPr marL="363538" indent="-363538">
              <a:buNone/>
            </a:pPr>
            <a:endParaRPr lang="de-DE" b="1" dirty="0" smtClean="0">
              <a:sym typeface="Wingdings"/>
            </a:endParaRPr>
          </a:p>
          <a:p>
            <a:pPr marL="363538" indent="-363538">
              <a:buNone/>
            </a:pPr>
            <a:r>
              <a:rPr lang="de-DE" b="1" dirty="0" smtClean="0">
                <a:sym typeface="Wingdings"/>
              </a:rPr>
              <a:t> </a:t>
            </a:r>
            <a:r>
              <a:rPr lang="de-DE" dirty="0" smtClean="0"/>
              <a:t>Verbot mit Erlaubnisvorbehalt</a:t>
            </a:r>
          </a:p>
          <a:p>
            <a:pPr marL="363538" indent="-363538">
              <a:buNone/>
            </a:pPr>
            <a:endParaRPr lang="de-DE" b="1" dirty="0" smtClean="0">
              <a:sym typeface="Wingdings"/>
            </a:endParaRPr>
          </a:p>
          <a:p>
            <a:pPr marL="363538" indent="-363538">
              <a:buNone/>
            </a:pPr>
            <a:endParaRPr lang="de-DE" b="1" dirty="0" smtClean="0">
              <a:sym typeface="Wingdings"/>
            </a:endParaRPr>
          </a:p>
          <a:p>
            <a:pPr marL="363538" indent="-363538">
              <a:buNone/>
            </a:pPr>
            <a:endParaRPr lang="de-DE" b="1" dirty="0">
              <a:sym typeface="Wingdings"/>
            </a:endParaRPr>
          </a:p>
          <a:p>
            <a:pPr marL="363538" indent="-363538">
              <a:buNone/>
            </a:pPr>
            <a:r>
              <a:rPr lang="de-DE" b="1" dirty="0" smtClean="0">
                <a:sym typeface="Wingdings"/>
              </a:rPr>
              <a:t> </a:t>
            </a:r>
            <a:r>
              <a:rPr lang="de-DE" dirty="0" smtClean="0">
                <a:sym typeface="Wingdings"/>
              </a:rPr>
              <a:t>D</a:t>
            </a:r>
            <a:r>
              <a:rPr lang="de-DE" dirty="0" smtClean="0"/>
              <a:t>atenschutzkontrolle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15279" y="5937213"/>
            <a:ext cx="858632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3538" indent="-363538">
              <a:buNone/>
            </a:pPr>
            <a:r>
              <a:rPr lang="de-DE" sz="2300" b="1" dirty="0">
                <a:solidFill>
                  <a:srgbClr val="002060"/>
                </a:solidFill>
                <a:sym typeface="Wingdings"/>
              </a:rPr>
              <a:t> 	</a:t>
            </a:r>
            <a:r>
              <a:rPr lang="de-DE" sz="2300" b="1" dirty="0">
                <a:solidFill>
                  <a:srgbClr val="002060"/>
                </a:solidFill>
              </a:rPr>
              <a:t>geschützt werden nicht Daten sondern </a:t>
            </a:r>
            <a:r>
              <a:rPr lang="de-DE" sz="2300" b="1" dirty="0" smtClean="0">
                <a:solidFill>
                  <a:srgbClr val="002060"/>
                </a:solidFill>
              </a:rPr>
              <a:t>Grund- </a:t>
            </a:r>
            <a:r>
              <a:rPr lang="de-DE" sz="2300" b="1" dirty="0">
                <a:solidFill>
                  <a:srgbClr val="002060"/>
                </a:solidFill>
              </a:rPr>
              <a:t>/ Persönlichkeits</a:t>
            </a:r>
            <a:r>
              <a:rPr lang="de-DE" sz="2300" b="1" dirty="0" smtClean="0">
                <a:solidFill>
                  <a:srgbClr val="002060"/>
                </a:solidFill>
              </a:rPr>
              <a:t>rechte</a:t>
            </a:r>
            <a:endParaRPr lang="de-DE" sz="2300" b="1" dirty="0">
              <a:solidFill>
                <a:srgbClr val="002060"/>
              </a:solidFill>
            </a:endParaRPr>
          </a:p>
        </p:txBody>
      </p:sp>
      <p:sp>
        <p:nvSpPr>
          <p:cNvPr id="6" name="Foliennummernplatzhalter 2"/>
          <p:cNvSpPr txBox="1">
            <a:spLocks/>
          </p:cNvSpPr>
          <p:nvPr/>
        </p:nvSpPr>
        <p:spPr bwMode="auto">
          <a:xfrm>
            <a:off x="6976681" y="6362856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254F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12C8FD49-A068-4CAF-82C3-9DD7376E77D5}" type="slidenum">
              <a:rPr lang="de-DE" smtClean="0">
                <a:solidFill>
                  <a:srgbClr val="002060"/>
                </a:solidFill>
              </a:rPr>
              <a:pPr>
                <a:defRPr/>
              </a:pPr>
              <a:t>1</a:t>
            </a:fld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7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Rechtliche Grundlage des Datenschutzes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2487" y="1335088"/>
            <a:ext cx="8399282" cy="5202237"/>
          </a:xfrm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de-DE" b="1" dirty="0" smtClean="0"/>
              <a:t>Grundrechtecharta der </a:t>
            </a:r>
            <a:r>
              <a:rPr lang="de-DE" b="1" dirty="0"/>
              <a:t>Europäischen Union </a:t>
            </a:r>
            <a:r>
              <a:rPr lang="de-DE" b="1" dirty="0" smtClean="0"/>
              <a:t>(Lissabon 2009):</a:t>
            </a:r>
            <a:endParaRPr lang="de-DE" b="1" dirty="0"/>
          </a:p>
          <a:p>
            <a:pPr marL="363538" indent="-363538">
              <a:spcBef>
                <a:spcPts val="200"/>
              </a:spcBef>
              <a:spcAft>
                <a:spcPts val="1200"/>
              </a:spcAft>
              <a:buNone/>
            </a:pPr>
            <a:r>
              <a:rPr lang="de-DE" b="1" dirty="0" smtClean="0"/>
              <a:t>Art</a:t>
            </a:r>
            <a:r>
              <a:rPr lang="de-DE" b="1" dirty="0"/>
              <a:t>. </a:t>
            </a:r>
            <a:r>
              <a:rPr lang="de-DE" b="1" dirty="0" smtClean="0"/>
              <a:t>8 Schutz </a:t>
            </a:r>
            <a:r>
              <a:rPr lang="de-DE" b="1" dirty="0"/>
              <a:t>personenbezogener </a:t>
            </a:r>
            <a:r>
              <a:rPr lang="de-DE" b="1" dirty="0" smtClean="0"/>
              <a:t>Daten</a:t>
            </a:r>
            <a:endParaRPr lang="de-DE" b="1" dirty="0"/>
          </a:p>
          <a:p>
            <a:pPr marL="363538" indent="-363538">
              <a:spcBef>
                <a:spcPts val="200"/>
              </a:spcBef>
              <a:buFont typeface="+mj-lt"/>
              <a:buAutoNum type="arabicParenBoth"/>
            </a:pPr>
            <a:r>
              <a:rPr lang="de-DE" sz="2200" dirty="0" smtClean="0"/>
              <a:t>Jede </a:t>
            </a:r>
            <a:r>
              <a:rPr lang="de-DE" sz="2200" dirty="0"/>
              <a:t>Person hat das Recht auf Schutz der </a:t>
            </a:r>
            <a:r>
              <a:rPr lang="de-DE" sz="2200" dirty="0" smtClean="0"/>
              <a:t>sie </a:t>
            </a:r>
            <a:br>
              <a:rPr lang="de-DE" sz="2200" dirty="0" smtClean="0"/>
            </a:br>
            <a:r>
              <a:rPr lang="de-DE" sz="2200" dirty="0" smtClean="0"/>
              <a:t>betreffenden </a:t>
            </a:r>
            <a:r>
              <a:rPr lang="de-DE" sz="2200" dirty="0">
                <a:solidFill>
                  <a:srgbClr val="002060"/>
                </a:solidFill>
              </a:rPr>
              <a:t>per</a:t>
            </a:r>
            <a:r>
              <a:rPr lang="de-DE" sz="2200" dirty="0"/>
              <a:t>sonenbezo</a:t>
            </a:r>
            <a:r>
              <a:rPr lang="de-DE" sz="2200" dirty="0">
                <a:solidFill>
                  <a:srgbClr val="002060"/>
                </a:solidFill>
              </a:rPr>
              <a:t>genen</a:t>
            </a:r>
            <a:r>
              <a:rPr lang="de-DE" sz="2200" dirty="0"/>
              <a:t> Daten.</a:t>
            </a:r>
          </a:p>
          <a:p>
            <a:pPr marL="363538" indent="-363538">
              <a:spcBef>
                <a:spcPts val="200"/>
              </a:spcBef>
              <a:buFont typeface="+mj-lt"/>
              <a:buAutoNum type="arabicParenBoth"/>
            </a:pPr>
            <a:r>
              <a:rPr lang="de-DE" sz="2200" dirty="0" smtClean="0"/>
              <a:t>Diese </a:t>
            </a:r>
            <a:r>
              <a:rPr lang="de-DE" sz="2200" dirty="0"/>
              <a:t>Daten dürfen nur nach Treu und Glauben </a:t>
            </a:r>
            <a:br>
              <a:rPr lang="de-DE" sz="2200" dirty="0"/>
            </a:br>
            <a:r>
              <a:rPr lang="de-DE" sz="2200" dirty="0"/>
              <a:t>für festgelegte Zwecke und mit Einwilligung </a:t>
            </a:r>
            <a:br>
              <a:rPr lang="de-DE" sz="2200" dirty="0"/>
            </a:br>
            <a:r>
              <a:rPr lang="de-DE" sz="2200" dirty="0"/>
              <a:t>der betroffenen Person oder auf einer </a:t>
            </a:r>
            <a:r>
              <a:rPr lang="de-DE" sz="2200" dirty="0" smtClean="0"/>
              <a:t>sonstigen </a:t>
            </a:r>
            <a:br>
              <a:rPr lang="de-DE" sz="2200" dirty="0" smtClean="0"/>
            </a:br>
            <a:r>
              <a:rPr lang="de-DE" sz="2200" dirty="0" smtClean="0"/>
              <a:t>gesetzlich </a:t>
            </a:r>
            <a:r>
              <a:rPr lang="de-DE" sz="2200" dirty="0"/>
              <a:t>geregelten legitimen </a:t>
            </a:r>
            <a:r>
              <a:rPr lang="de-DE" sz="2200" dirty="0" smtClean="0"/>
              <a:t>Grundlage </a:t>
            </a:r>
            <a:br>
              <a:rPr lang="de-DE" sz="2200" dirty="0" smtClean="0"/>
            </a:br>
            <a:r>
              <a:rPr lang="de-DE" sz="2200" dirty="0" smtClean="0"/>
              <a:t>verarbeitet </a:t>
            </a:r>
            <a:r>
              <a:rPr lang="de-DE" sz="2200" dirty="0"/>
              <a:t>werden. Jede Person </a:t>
            </a:r>
            <a:r>
              <a:rPr lang="de-DE" sz="2200" dirty="0" smtClean="0"/>
              <a:t>hat </a:t>
            </a:r>
            <a:r>
              <a:rPr lang="de-DE" sz="2200" dirty="0"/>
              <a:t>das Recht, 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Auskunft </a:t>
            </a:r>
            <a:r>
              <a:rPr lang="de-DE" sz="2200" dirty="0"/>
              <a:t>über die sie </a:t>
            </a:r>
            <a:r>
              <a:rPr lang="de-DE" sz="2200" dirty="0" smtClean="0"/>
              <a:t>betreffenden </a:t>
            </a:r>
            <a:r>
              <a:rPr lang="de-DE" sz="2200" dirty="0"/>
              <a:t>erhobenen 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Daten </a:t>
            </a:r>
            <a:r>
              <a:rPr lang="de-DE" sz="2200" dirty="0"/>
              <a:t>zu </a:t>
            </a:r>
            <a:r>
              <a:rPr lang="de-DE" sz="2200" dirty="0" smtClean="0"/>
              <a:t>erhalten und </a:t>
            </a:r>
            <a:r>
              <a:rPr lang="de-DE" sz="2200" dirty="0"/>
              <a:t>die Berichtigung der 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Daten </a:t>
            </a:r>
            <a:r>
              <a:rPr lang="de-DE" sz="2200" dirty="0"/>
              <a:t>zu erwirken</a:t>
            </a:r>
            <a:r>
              <a:rPr lang="de-DE" sz="2200" dirty="0" smtClean="0"/>
              <a:t>. …</a:t>
            </a:r>
            <a:endParaRPr lang="de-DE" sz="2200" dirty="0"/>
          </a:p>
          <a:p>
            <a:pPr marL="0" indent="0">
              <a:buNone/>
            </a:pPr>
            <a:endParaRPr lang="de-DE" sz="2200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22553" y="2290713"/>
            <a:ext cx="2621447" cy="3582186"/>
          </a:xfrm>
        </p:spPr>
        <p:txBody>
          <a:bodyPr/>
          <a:lstStyle/>
          <a:p>
            <a:pPr marL="363538" indent="-363538">
              <a:buNone/>
              <a:tabLst>
                <a:tab pos="358775" algn="l"/>
              </a:tabLst>
            </a:pPr>
            <a:r>
              <a:rPr lang="de-DE" sz="2200" b="1" dirty="0" smtClean="0">
                <a:sym typeface="Wingdings"/>
              </a:rPr>
              <a:t> 	</a:t>
            </a:r>
            <a:r>
              <a:rPr lang="de-DE" sz="2200" dirty="0" smtClean="0"/>
              <a:t>Grundrecht auf Datenschutz</a:t>
            </a:r>
          </a:p>
          <a:p>
            <a:pPr marL="363538" indent="-363538">
              <a:buNone/>
              <a:tabLst>
                <a:tab pos="358775" algn="l"/>
              </a:tabLst>
            </a:pPr>
            <a:r>
              <a:rPr lang="de-DE" sz="2200" b="1" dirty="0">
                <a:sym typeface="Wingdings"/>
              </a:rPr>
              <a:t> 	</a:t>
            </a:r>
            <a:r>
              <a:rPr lang="de-DE" sz="2200" dirty="0" smtClean="0"/>
              <a:t>„Fairness“</a:t>
            </a:r>
            <a:endParaRPr lang="de-DE" sz="2200" dirty="0"/>
          </a:p>
          <a:p>
            <a:pPr marL="363538" indent="-363538">
              <a:buNone/>
              <a:tabLst>
                <a:tab pos="358775" algn="l"/>
              </a:tabLst>
            </a:pPr>
            <a:r>
              <a:rPr lang="de-DE" sz="1200" b="1" dirty="0" smtClean="0">
                <a:sym typeface="Wingdings"/>
              </a:rPr>
              <a:t>	</a:t>
            </a:r>
            <a:r>
              <a:rPr lang="de-DE" sz="1600" b="1" dirty="0" smtClean="0">
                <a:sym typeface="Wingdings"/>
              </a:rPr>
              <a:t>(</a:t>
            </a:r>
            <a:r>
              <a:rPr lang="de-DE" sz="1600" b="1" dirty="0">
                <a:sym typeface="Wingdings"/>
              </a:rPr>
              <a:t>ehrlich, gewissenhaft</a:t>
            </a:r>
            <a:r>
              <a:rPr lang="de-DE" sz="1600" b="1" dirty="0" smtClean="0">
                <a:sym typeface="Wingdings"/>
              </a:rPr>
              <a:t>)</a:t>
            </a:r>
            <a:endParaRPr lang="de-DE" sz="1600" b="1" dirty="0" smtClean="0">
              <a:sym typeface="Wingdings"/>
            </a:endParaRPr>
          </a:p>
          <a:p>
            <a:pPr>
              <a:buFont typeface="Wingdings"/>
              <a:buChar char="ð"/>
              <a:tabLst>
                <a:tab pos="358775" algn="l"/>
              </a:tabLst>
            </a:pPr>
            <a:r>
              <a:rPr lang="de-DE" sz="2200" dirty="0" smtClean="0"/>
              <a:t>Verbot mit Erlaubnisvorbehalt</a:t>
            </a:r>
          </a:p>
          <a:p>
            <a:pPr>
              <a:buFont typeface="Wingdings"/>
              <a:buChar char="ð"/>
              <a:tabLst>
                <a:tab pos="358775" algn="l"/>
              </a:tabLst>
            </a:pPr>
            <a:endParaRPr lang="de-DE" sz="2200" dirty="0" smtClean="0"/>
          </a:p>
          <a:p>
            <a:pPr marL="363538" indent="-363538">
              <a:buNone/>
            </a:pPr>
            <a:r>
              <a:rPr lang="de-DE" sz="2200" b="1" dirty="0">
                <a:sym typeface="Wingdings"/>
              </a:rPr>
              <a:t> 	</a:t>
            </a:r>
            <a:r>
              <a:rPr lang="de-DE" sz="2200" dirty="0" smtClean="0"/>
              <a:t>Transparenz</a:t>
            </a:r>
            <a:endParaRPr lang="de-DE" sz="2200" dirty="0"/>
          </a:p>
          <a:p>
            <a:pPr marL="363538" indent="-363538">
              <a:buNone/>
            </a:pPr>
            <a:r>
              <a:rPr lang="de-DE" sz="2200" b="1" dirty="0" smtClean="0">
                <a:sym typeface="Wingdings"/>
              </a:rPr>
              <a:t>…</a:t>
            </a:r>
          </a:p>
          <a:p>
            <a:pPr marL="363538" indent="-363538">
              <a:buNone/>
            </a:pPr>
            <a:endParaRPr lang="de-DE" b="1" dirty="0" smtClean="0">
              <a:sym typeface="Wingdings"/>
            </a:endParaRPr>
          </a:p>
          <a:p>
            <a:pPr marL="363538" indent="-363538">
              <a:buNone/>
            </a:pPr>
            <a:endParaRPr lang="de-DE" b="1" dirty="0">
              <a:sym typeface="Wingdings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823669" y="5792788"/>
            <a:ext cx="7689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None/>
            </a:pPr>
            <a:r>
              <a:rPr lang="de-DE" dirty="0" smtClean="0">
                <a:solidFill>
                  <a:srgbClr val="00254F"/>
                </a:solidFill>
                <a:sym typeface="Wingdings"/>
              </a:rPr>
              <a:t>Konkretisierung i. d. EU-</a:t>
            </a:r>
            <a:r>
              <a:rPr lang="de-DE" dirty="0" smtClean="0">
                <a:solidFill>
                  <a:srgbClr val="00254F"/>
                </a:solidFill>
              </a:rPr>
              <a:t>Datenschutz-Grundverordnung − </a:t>
            </a:r>
            <a:r>
              <a:rPr lang="de-DE" dirty="0" smtClean="0">
                <a:solidFill>
                  <a:srgbClr val="00254F"/>
                </a:solidFill>
              </a:rPr>
              <a:t>DSGVO</a:t>
            </a:r>
            <a:r>
              <a:rPr lang="de-DE" dirty="0" smtClean="0">
                <a:solidFill>
                  <a:srgbClr val="00254F"/>
                </a:solidFill>
              </a:rPr>
              <a:t/>
            </a:r>
            <a:br>
              <a:rPr lang="de-DE" dirty="0" smtClean="0">
                <a:solidFill>
                  <a:srgbClr val="00254F"/>
                </a:solidFill>
              </a:rPr>
            </a:br>
            <a:r>
              <a:rPr lang="de-DE" dirty="0" smtClean="0">
                <a:solidFill>
                  <a:srgbClr val="00254F"/>
                </a:solidFill>
              </a:rPr>
              <a:t>(EU 2016/679, diese gilt ab 25. Mai 2018)</a:t>
            </a:r>
            <a:endParaRPr lang="de-DE" dirty="0">
              <a:solidFill>
                <a:srgbClr val="00254F"/>
              </a:solidFill>
            </a:endParaRPr>
          </a:p>
        </p:txBody>
      </p:sp>
      <p:sp>
        <p:nvSpPr>
          <p:cNvPr id="6" name="Foliennummernplatzhalter 2"/>
          <p:cNvSpPr txBox="1">
            <a:spLocks/>
          </p:cNvSpPr>
          <p:nvPr/>
        </p:nvSpPr>
        <p:spPr bwMode="auto">
          <a:xfrm>
            <a:off x="6976681" y="6362856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254F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12C8FD49-A068-4CAF-82C3-9DD7376E77D5}" type="slidenum">
              <a:rPr lang="de-DE" smtClean="0">
                <a:solidFill>
                  <a:srgbClr val="00206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2060"/>
              </a:solidFill>
            </a:endParaRPr>
          </a:p>
        </p:txBody>
      </p:sp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5213116" y="682401"/>
            <a:ext cx="523441" cy="592210"/>
            <a:chOff x="7200936" y="4451364"/>
            <a:chExt cx="1592262" cy="1789053"/>
          </a:xfrm>
        </p:grpSpPr>
        <p:pic>
          <p:nvPicPr>
            <p:cNvPr id="8" name="Grafik 7" descr="Paragraphen.pn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0000">
                  <a:tint val="45000"/>
                  <a:satMod val="400000"/>
                </a:srgbClr>
              </a:duotone>
            </a:blip>
            <a:stretch>
              <a:fillRect/>
            </a:stretch>
          </p:blipFill>
          <p:spPr>
            <a:xfrm>
              <a:off x="7200936" y="4451364"/>
              <a:ext cx="752463" cy="1496949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" name="Grafik 8" descr="Paragraphen.pn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0000">
                  <a:tint val="45000"/>
                  <a:satMod val="400000"/>
                </a:srgbClr>
              </a:duotone>
            </a:blip>
            <a:stretch>
              <a:fillRect/>
            </a:stretch>
          </p:blipFill>
          <p:spPr>
            <a:xfrm>
              <a:off x="8040735" y="4743468"/>
              <a:ext cx="752463" cy="1496949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07571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Zentrale Grundlage des Datenschutzes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z="1200" dirty="0" smtClean="0"/>
          </a:p>
          <a:p>
            <a:pPr marL="0" indent="0">
              <a:buNone/>
            </a:pPr>
            <a:r>
              <a:rPr lang="de-DE" dirty="0" smtClean="0"/>
              <a:t>                  </a:t>
            </a:r>
            <a:r>
              <a:rPr lang="de-DE" sz="3200" b="1" dirty="0" smtClean="0"/>
              <a:t>Verbot mit Erlaubnisvorbehalt</a:t>
            </a:r>
          </a:p>
          <a:p>
            <a:endParaRPr lang="de-DE" sz="1200" dirty="0" smtClean="0"/>
          </a:p>
          <a:p>
            <a:r>
              <a:rPr lang="de-DE" dirty="0" smtClean="0"/>
              <a:t>Jede Erhebung, Speicherung und Verarbeitung personenbezogener Daten ist verboten! </a:t>
            </a:r>
            <a:endParaRPr lang="de-DE" dirty="0"/>
          </a:p>
          <a:p>
            <a:r>
              <a:rPr lang="de-DE" dirty="0" smtClean="0"/>
              <a:t>Ausnahmen von diesem Grundsatz sind nur erlaubt wenn</a:t>
            </a:r>
          </a:p>
          <a:p>
            <a:pPr lvl="1"/>
            <a:r>
              <a:rPr lang="de-DE" sz="2400" dirty="0" smtClean="0"/>
              <a:t>sie ist durch eine Gesetzesvorschrift geregelt sind</a:t>
            </a:r>
            <a:br>
              <a:rPr lang="de-DE" sz="2400" dirty="0" smtClean="0"/>
            </a:br>
            <a:r>
              <a:rPr lang="de-DE" sz="2400" dirty="0" smtClean="0"/>
              <a:t>oder </a:t>
            </a:r>
          </a:p>
          <a:p>
            <a:pPr lvl="1"/>
            <a:r>
              <a:rPr lang="de-DE" sz="2400" dirty="0" smtClean="0"/>
              <a:t>die betroffene Person ihre Einwilligung gegeben hat. 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111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Grundsätze des </a:t>
            </a:r>
            <a:r>
              <a:rPr lang="de-DE" dirty="0" smtClean="0"/>
              <a:t>Datenschutzes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12" y="1335088"/>
            <a:ext cx="8682087" cy="5655301"/>
          </a:xfrm>
        </p:spPr>
        <p:txBody>
          <a:bodyPr/>
          <a:lstStyle/>
          <a:p>
            <a:r>
              <a:rPr lang="de-DE" dirty="0"/>
              <a:t>Datenschutz ≠ Schutz von Daten (</a:t>
            </a:r>
            <a:r>
              <a:rPr lang="de-DE" dirty="0" smtClean="0"/>
              <a:t>Datensicherheit </a:t>
            </a:r>
            <a:r>
              <a:rPr lang="de-DE" dirty="0"/>
              <a:t>ist </a:t>
            </a:r>
            <a:r>
              <a:rPr lang="de-DE" dirty="0" smtClean="0"/>
              <a:t>eine </a:t>
            </a:r>
            <a:r>
              <a:rPr lang="de-DE" dirty="0"/>
              <a:t>Teilmenge</a:t>
            </a:r>
            <a:r>
              <a:rPr lang="de-DE" dirty="0" smtClean="0"/>
              <a:t>)</a:t>
            </a:r>
          </a:p>
          <a:p>
            <a:r>
              <a:rPr lang="de-DE" dirty="0" smtClean="0"/>
              <a:t>Datenschutz ist ein </a:t>
            </a:r>
            <a:r>
              <a:rPr lang="de-DE" b="1" dirty="0" smtClean="0"/>
              <a:t>Persönlichkeitsrecht</a:t>
            </a:r>
            <a:r>
              <a:rPr lang="de-DE" dirty="0"/>
              <a:t> </a:t>
            </a:r>
            <a:r>
              <a:rPr lang="de-DE" dirty="0" smtClean="0"/>
              <a:t>und soll vor sozial unerwünschter Beeinträchtigung durch Datenverarbeitungen schützen.</a:t>
            </a:r>
          </a:p>
          <a:p>
            <a:pPr marL="361950" indent="-361950">
              <a:buNone/>
            </a:pPr>
            <a:r>
              <a:rPr lang="de-DE" b="1" dirty="0" smtClean="0"/>
              <a:t>Informationelle Selbstbestimmung</a:t>
            </a:r>
            <a:r>
              <a:rPr lang="de-DE" b="1" dirty="0"/>
              <a:t/>
            </a:r>
            <a:br>
              <a:rPr lang="de-DE" b="1" dirty="0"/>
            </a:br>
            <a:r>
              <a:rPr lang="de-DE" dirty="0" smtClean="0"/>
              <a:t>Jede(r) hat das </a:t>
            </a:r>
            <a:r>
              <a:rPr lang="de-DE" dirty="0"/>
              <a:t>R</a:t>
            </a:r>
            <a:r>
              <a:rPr lang="de-DE" dirty="0" smtClean="0"/>
              <a:t>echt „grundsätzlich </a:t>
            </a:r>
            <a:r>
              <a:rPr lang="de-DE" dirty="0"/>
              <a:t>selbst über die Preisgabe und </a:t>
            </a:r>
            <a:r>
              <a:rPr lang="de-DE" dirty="0" smtClean="0"/>
              <a:t>Ver-wendung </a:t>
            </a:r>
            <a:r>
              <a:rPr lang="de-DE" dirty="0"/>
              <a:t>seiner persönlichen Daten zu bestimmen</a:t>
            </a:r>
            <a:r>
              <a:rPr lang="de-DE" dirty="0" smtClean="0"/>
              <a:t>.“ </a:t>
            </a:r>
            <a:r>
              <a:rPr lang="de-DE" sz="1800" dirty="0" smtClean="0"/>
              <a:t>(Volkszählungsurteil 1983)</a:t>
            </a:r>
          </a:p>
          <a:p>
            <a:pPr marL="361950" indent="-361950">
              <a:buNone/>
            </a:pPr>
            <a:r>
              <a:rPr lang="de-DE" b="1" dirty="0"/>
              <a:t>Verbot mit Erlaubnisvorbehalt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de-DE" dirty="0"/>
              <a:t>Jede Erhebung, Speicherung und Verarbeitung personenbezogener Daten ist </a:t>
            </a:r>
            <a:r>
              <a:rPr lang="de-DE" dirty="0" smtClean="0"/>
              <a:t>grundsätzlich verboten</a:t>
            </a:r>
            <a:r>
              <a:rPr lang="de-DE" b="1" dirty="0"/>
              <a:t>! 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61913" y="4884516"/>
            <a:ext cx="8682087" cy="18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4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3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0">
              <a:buNone/>
            </a:pPr>
            <a:r>
              <a:rPr lang="de-DE" kern="0" dirty="0" smtClean="0"/>
              <a:t>Ausnahmen von diesem Grundsatz sind nur erlaubt wenn</a:t>
            </a:r>
          </a:p>
          <a:p>
            <a:pPr lvl="1"/>
            <a:r>
              <a:rPr lang="de-DE" sz="2400" kern="0" dirty="0" smtClean="0"/>
              <a:t>sie ist durch eine </a:t>
            </a:r>
            <a:r>
              <a:rPr lang="de-DE" sz="2400" b="1" kern="0" dirty="0" smtClean="0"/>
              <a:t>Gesetzesvorschrift</a:t>
            </a:r>
            <a:r>
              <a:rPr lang="de-DE" sz="2400" kern="0" dirty="0" smtClean="0"/>
              <a:t> geregelt sind</a:t>
            </a:r>
            <a:br>
              <a:rPr lang="de-DE" sz="2400" kern="0" dirty="0" smtClean="0"/>
            </a:br>
            <a:r>
              <a:rPr lang="de-DE" sz="2400" kern="0" dirty="0" smtClean="0"/>
              <a:t>oder </a:t>
            </a:r>
          </a:p>
          <a:p>
            <a:pPr lvl="1"/>
            <a:r>
              <a:rPr lang="de-DE" sz="2400" kern="0" dirty="0" smtClean="0"/>
              <a:t>die betroffene Person ihre </a:t>
            </a:r>
            <a:r>
              <a:rPr lang="de-DE" sz="2400" b="1" kern="0" dirty="0" smtClean="0"/>
              <a:t>Einwilligung</a:t>
            </a:r>
            <a:r>
              <a:rPr lang="de-DE" sz="2400" kern="0" dirty="0" smtClean="0"/>
              <a:t> gegeben hat.</a:t>
            </a:r>
            <a:r>
              <a:rPr lang="de-DE" b="1" kern="0" dirty="0" smtClean="0"/>
              <a:t> </a:t>
            </a:r>
            <a:endParaRPr lang="de-DE" b="1" kern="0" dirty="0"/>
          </a:p>
        </p:txBody>
      </p:sp>
    </p:spTree>
    <p:extLst>
      <p:ext uri="{BB962C8B-B14F-4D97-AF65-F5344CB8AC3E}">
        <p14:creationId xmlns:p14="http://schemas.microsoft.com/office/powerpoint/2010/main" val="142504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Gesetzliche Regelungen zum  Datenschutz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>
          <a:xfrm>
            <a:off x="452486" y="1335088"/>
            <a:ext cx="4043313" cy="3304645"/>
          </a:xfrm>
        </p:spPr>
        <p:txBody>
          <a:bodyPr/>
          <a:lstStyle/>
          <a:p>
            <a:pPr marL="0" indent="0" algn="ctr">
              <a:buNone/>
            </a:pPr>
            <a:r>
              <a:rPr lang="de-DE" b="1" dirty="0" smtClean="0"/>
              <a:t>Deutschland</a:t>
            </a:r>
          </a:p>
          <a:p>
            <a:r>
              <a:rPr lang="de-DE" sz="2000" dirty="0" smtClean="0"/>
              <a:t>Bundesdatenschutzgesetz (BDSG)</a:t>
            </a:r>
          </a:p>
          <a:p>
            <a:r>
              <a:rPr lang="de-DE" sz="2000" dirty="0" smtClean="0"/>
              <a:t>16 Landesdatenschutzgesetze</a:t>
            </a:r>
          </a:p>
          <a:p>
            <a:r>
              <a:rPr lang="de-DE" sz="2000" dirty="0" smtClean="0"/>
              <a:t>spezifischer Datenschutz </a:t>
            </a:r>
          </a:p>
          <a:p>
            <a:pPr lvl="1"/>
            <a:r>
              <a:rPr lang="de-DE" sz="1800" dirty="0" smtClean="0"/>
              <a:t>Telemediengesetz </a:t>
            </a:r>
            <a:r>
              <a:rPr lang="de-DE" sz="1800" dirty="0"/>
              <a:t>(TMG)</a:t>
            </a:r>
          </a:p>
          <a:p>
            <a:pPr lvl="1"/>
            <a:r>
              <a:rPr lang="de-DE" sz="1800" dirty="0"/>
              <a:t>Telekommunikationsgesetz (TKG)</a:t>
            </a:r>
          </a:p>
          <a:p>
            <a:pPr lvl="1"/>
            <a:r>
              <a:rPr lang="de-DE" sz="1800" dirty="0" smtClean="0"/>
              <a:t>Sozialgesetzbuch (SGB X, Sozialdatenschutz)</a:t>
            </a:r>
          </a:p>
          <a:p>
            <a:pPr lvl="1"/>
            <a:r>
              <a:rPr lang="de-DE" sz="1800" dirty="0" smtClean="0"/>
              <a:t>…</a:t>
            </a:r>
            <a:endParaRPr lang="de-DE" sz="1800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4648200" y="1335088"/>
            <a:ext cx="4114800" cy="2841801"/>
          </a:xfrm>
        </p:spPr>
        <p:txBody>
          <a:bodyPr/>
          <a:lstStyle/>
          <a:p>
            <a:pPr marL="0" indent="0" algn="ctr">
              <a:buNone/>
            </a:pPr>
            <a:r>
              <a:rPr lang="de-DE" b="1" dirty="0" smtClean="0"/>
              <a:t>Europäische Union</a:t>
            </a:r>
          </a:p>
          <a:p>
            <a:r>
              <a:rPr lang="de-DE" sz="2000" dirty="0" smtClean="0">
                <a:solidFill>
                  <a:srgbClr val="002060"/>
                </a:solidFill>
              </a:rPr>
              <a:t>Datenschutzrichtlinie (95/46/EG)</a:t>
            </a:r>
          </a:p>
          <a:p>
            <a:r>
              <a:rPr lang="de-DE" sz="2000" dirty="0" smtClean="0"/>
              <a:t>auch hier spezifische Regelungen</a:t>
            </a:r>
          </a:p>
          <a:p>
            <a:pPr lvl="1"/>
            <a:r>
              <a:rPr lang="de-DE" sz="1600" dirty="0" smtClean="0">
                <a:solidFill>
                  <a:srgbClr val="002060"/>
                </a:solidFill>
              </a:rPr>
              <a:t>Richtlinie 2002/58/EG </a:t>
            </a:r>
            <a:r>
              <a:rPr lang="de-DE" sz="1600" dirty="0">
                <a:solidFill>
                  <a:srgbClr val="002060"/>
                </a:solidFill>
              </a:rPr>
              <a:t>(Datenschutzrichtlinie für elektronische </a:t>
            </a:r>
            <a:r>
              <a:rPr lang="de-DE" sz="1600" dirty="0" smtClean="0">
                <a:solidFill>
                  <a:srgbClr val="002060"/>
                </a:solidFill>
              </a:rPr>
              <a:t>Kommunikation)</a:t>
            </a:r>
          </a:p>
          <a:p>
            <a:pPr lvl="1"/>
            <a:r>
              <a:rPr lang="de-DE" sz="1600" dirty="0" smtClean="0">
                <a:solidFill>
                  <a:srgbClr val="002060"/>
                </a:solidFill>
              </a:rPr>
              <a:t>Cookie-Richtlinie </a:t>
            </a:r>
            <a:r>
              <a:rPr lang="de-DE" sz="1600" dirty="0">
                <a:solidFill>
                  <a:srgbClr val="002060"/>
                </a:solidFill>
              </a:rPr>
              <a:t>(</a:t>
            </a:r>
            <a:r>
              <a:rPr lang="de-DE" sz="1600" dirty="0" smtClean="0">
                <a:solidFill>
                  <a:srgbClr val="002060"/>
                </a:solidFill>
              </a:rPr>
              <a:t>2002/58/EG, Änderung: 2009/136/EG </a:t>
            </a:r>
            <a:r>
              <a:rPr lang="de-DE" sz="1600" dirty="0">
                <a:solidFill>
                  <a:srgbClr val="002060"/>
                </a:solidFill>
              </a:rPr>
              <a:t>)</a:t>
            </a:r>
            <a:r>
              <a:rPr lang="de-DE" sz="1600" dirty="0" smtClean="0">
                <a:solidFill>
                  <a:srgbClr val="002060"/>
                </a:solidFill>
              </a:rPr>
              <a:t>  </a:t>
            </a:r>
          </a:p>
          <a:p>
            <a:pPr lvl="1"/>
            <a:r>
              <a:rPr lang="de-DE" sz="1600" dirty="0" smtClean="0">
                <a:solidFill>
                  <a:srgbClr val="002060"/>
                </a:solidFill>
              </a:rPr>
              <a:t>…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461913" y="4646428"/>
            <a:ext cx="8511966" cy="1600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4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3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18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18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18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18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00" kern="0" dirty="0" smtClean="0">
                <a:solidFill>
                  <a:srgbClr val="002060"/>
                </a:solidFill>
              </a:rPr>
              <a:t>Ab 25. Mai 2018 gilt innerhalb der Europäischen Union die</a:t>
            </a:r>
          </a:p>
          <a:p>
            <a:pPr marL="0" indent="0">
              <a:buNone/>
            </a:pPr>
            <a:r>
              <a:rPr lang="de-DE" sz="2200" b="1" kern="0" dirty="0" smtClean="0">
                <a:solidFill>
                  <a:srgbClr val="002060"/>
                </a:solidFill>
              </a:rPr>
              <a:t>         Datenschutz-Grundverordnung </a:t>
            </a:r>
            <a:r>
              <a:rPr lang="de-DE" sz="2200" kern="0" dirty="0" smtClean="0">
                <a:solidFill>
                  <a:srgbClr val="002060"/>
                </a:solidFill>
              </a:rPr>
              <a:t>(</a:t>
            </a:r>
            <a:r>
              <a:rPr lang="de-DE" sz="2200" dirty="0" smtClean="0"/>
              <a:t>EU </a:t>
            </a:r>
            <a:r>
              <a:rPr lang="de-DE" sz="2200" dirty="0"/>
              <a:t>2016/679 v. </a:t>
            </a:r>
            <a:r>
              <a:rPr lang="de-DE" sz="2200" dirty="0" smtClean="0"/>
              <a:t>27.4.2016</a:t>
            </a:r>
            <a:r>
              <a:rPr lang="de-DE" sz="2200" dirty="0"/>
              <a:t>)</a:t>
            </a:r>
            <a:r>
              <a:rPr lang="de-DE" sz="2200" kern="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de-DE" sz="2200" kern="0" dirty="0" smtClean="0">
                <a:solidFill>
                  <a:srgbClr val="002060"/>
                </a:solidFill>
              </a:rPr>
              <a:t>Sie gilt unmittelbar in allen Mitgliedstaaten.</a:t>
            </a:r>
          </a:p>
          <a:p>
            <a:pPr marL="0" indent="0">
              <a:buNone/>
            </a:pPr>
            <a:r>
              <a:rPr lang="de-DE" sz="2200" kern="0" dirty="0" smtClean="0">
                <a:solidFill>
                  <a:srgbClr val="002060"/>
                </a:solidFill>
              </a:rPr>
              <a:t>Öffnungsklauseln für einzelne Bereiche: Beschäftigtendatenschutz, Forschung, …</a:t>
            </a:r>
          </a:p>
          <a:p>
            <a:pPr marL="0" indent="0">
              <a:buNone/>
            </a:pPr>
            <a:endParaRPr lang="de-DE" sz="2200" kern="0" dirty="0">
              <a:solidFill>
                <a:srgbClr val="002060"/>
              </a:solidFill>
            </a:endParaRPr>
          </a:p>
        </p:txBody>
      </p:sp>
      <p:sp>
        <p:nvSpPr>
          <p:cNvPr id="7" name="Foliennummernplatzhalter 2"/>
          <p:cNvSpPr txBox="1">
            <a:spLocks/>
          </p:cNvSpPr>
          <p:nvPr/>
        </p:nvSpPr>
        <p:spPr bwMode="auto">
          <a:xfrm>
            <a:off x="6976681" y="6362856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254F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12C8FD49-A068-4CAF-82C3-9DD7376E77D5}" type="slidenum">
              <a:rPr lang="de-DE" smtClean="0">
                <a:solidFill>
                  <a:srgbClr val="00206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4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Datenschutz und IT-Sicherheit</a:t>
            </a: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12" y="1335088"/>
            <a:ext cx="8682087" cy="3293183"/>
          </a:xfrm>
        </p:spPr>
        <p:txBody>
          <a:bodyPr/>
          <a:lstStyle/>
          <a:p>
            <a:r>
              <a:rPr lang="de-DE" dirty="0" smtClean="0">
                <a:solidFill>
                  <a:srgbClr val="002060"/>
                </a:solidFill>
              </a:rPr>
              <a:t>Datenschutz ≠ Schutz von Daten</a:t>
            </a:r>
          </a:p>
          <a:p>
            <a:r>
              <a:rPr lang="de-DE" dirty="0" smtClean="0">
                <a:solidFill>
                  <a:srgbClr val="002060"/>
                </a:solidFill>
              </a:rPr>
              <a:t>Datenschutz ist ein </a:t>
            </a:r>
            <a:r>
              <a:rPr lang="de-DE" b="1" dirty="0" smtClean="0">
                <a:solidFill>
                  <a:srgbClr val="002060"/>
                </a:solidFill>
              </a:rPr>
              <a:t>Persönlichkeitsrecht</a:t>
            </a:r>
            <a:r>
              <a:rPr lang="de-DE" dirty="0" smtClean="0">
                <a:solidFill>
                  <a:srgbClr val="002060"/>
                </a:solidFill>
              </a:rPr>
              <a:t> und soll vor sozial unerwünschter Beeinträchtigung durch Datenverarbeitungen schützen.</a:t>
            </a:r>
          </a:p>
          <a:p>
            <a:pPr marL="0" indent="361950">
              <a:buNone/>
            </a:pPr>
            <a:r>
              <a:rPr lang="de-DE" dirty="0" smtClean="0">
                <a:solidFill>
                  <a:srgbClr val="002060"/>
                </a:solidFill>
              </a:rPr>
              <a:t>Grundlage des Datenschutzes ist die</a:t>
            </a:r>
          </a:p>
          <a:p>
            <a:pPr marL="361950" indent="0">
              <a:spcBef>
                <a:spcPts val="1200"/>
              </a:spcBef>
              <a:buNone/>
            </a:pPr>
            <a:r>
              <a:rPr lang="de-DE" b="1" dirty="0" smtClean="0">
                <a:solidFill>
                  <a:srgbClr val="002060"/>
                </a:solidFill>
              </a:rPr>
              <a:t>Informationelle Selbstbestimmung</a:t>
            </a:r>
          </a:p>
          <a:p>
            <a:pPr marL="361950" indent="0">
              <a:spcBef>
                <a:spcPts val="1200"/>
              </a:spcBef>
              <a:buNone/>
            </a:pPr>
            <a:r>
              <a:rPr lang="de-DE" dirty="0" smtClean="0">
                <a:solidFill>
                  <a:srgbClr val="002060"/>
                </a:solidFill>
              </a:rPr>
              <a:t>„Jede(r) hat das Recht „grundsätzlich selbst über die Preisgabe und Ver-wendung seiner persönlichen Daten zu bestimmen.“ </a:t>
            </a:r>
            <a:r>
              <a:rPr lang="de-DE" sz="1800" dirty="0" smtClean="0">
                <a:solidFill>
                  <a:srgbClr val="002060"/>
                </a:solidFill>
              </a:rPr>
              <a:t>(Volkszählungsurteil 1983)</a:t>
            </a:r>
          </a:p>
          <a:p>
            <a:pPr marL="361950" indent="-361950">
              <a:buNone/>
            </a:pPr>
            <a:endParaRPr lang="de-DE" sz="1800" dirty="0">
              <a:solidFill>
                <a:srgbClr val="00206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06934" y="4706690"/>
            <a:ext cx="3543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</a:rPr>
              <a:t>Datenschutz</a:t>
            </a:r>
            <a:r>
              <a:rPr lang="de-DE" dirty="0" smtClean="0">
                <a:solidFill>
                  <a:srgbClr val="002060"/>
                </a:solidFill>
              </a:rPr>
              <a:t> </a:t>
            </a:r>
            <a:br>
              <a:rPr lang="de-DE" dirty="0" smtClean="0">
                <a:solidFill>
                  <a:srgbClr val="002060"/>
                </a:solidFill>
              </a:rPr>
            </a:br>
            <a:r>
              <a:rPr lang="de-DE" dirty="0" smtClean="0">
                <a:solidFill>
                  <a:srgbClr val="002060"/>
                </a:solidFill>
              </a:rPr>
              <a:t>schützt Personen (Betroffene)</a:t>
            </a: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843212" y="4706690"/>
            <a:ext cx="4237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</a:rPr>
              <a:t>Daten-/Informations-/IT-Sicherheit</a:t>
            </a:r>
          </a:p>
          <a:p>
            <a:r>
              <a:rPr lang="de-DE" dirty="0" smtClean="0">
                <a:solidFill>
                  <a:srgbClr val="002060"/>
                </a:solidFill>
              </a:rPr>
              <a:t>schützt </a:t>
            </a:r>
            <a:r>
              <a:rPr lang="de-DE" dirty="0">
                <a:solidFill>
                  <a:srgbClr val="002060"/>
                </a:solidFill>
              </a:rPr>
              <a:t>Organisationen </a:t>
            </a:r>
          </a:p>
        </p:txBody>
      </p:sp>
      <p:sp>
        <p:nvSpPr>
          <p:cNvPr id="10" name="Pfeil nach links und rechts 9"/>
          <p:cNvSpPr/>
          <p:nvPr/>
        </p:nvSpPr>
        <p:spPr bwMode="auto">
          <a:xfrm>
            <a:off x="3677934" y="4819161"/>
            <a:ext cx="1137684" cy="606055"/>
          </a:xfrm>
          <a:prstGeom prst="leftRightArrow">
            <a:avLst>
              <a:gd name="adj1" fmla="val 35965"/>
              <a:gd name="adj2" fmla="val 41228"/>
            </a:avLst>
          </a:prstGeom>
          <a:solidFill>
            <a:srgbClr val="90A7B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66683" y="5652988"/>
            <a:ext cx="3422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2060"/>
                </a:solidFill>
              </a:rPr>
              <a:t>Gemeinsamkeiten aber auch</a:t>
            </a:r>
            <a:br>
              <a:rPr lang="de-DE" dirty="0" smtClean="0">
                <a:solidFill>
                  <a:srgbClr val="002060"/>
                </a:solidFill>
              </a:rPr>
            </a:br>
            <a:r>
              <a:rPr lang="de-DE" dirty="0" smtClean="0">
                <a:solidFill>
                  <a:srgbClr val="002060"/>
                </a:solidFill>
              </a:rPr>
              <a:t>Interessenkonflikte</a:t>
            </a: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12" name="Foliennummernplatzhalter 2"/>
          <p:cNvSpPr txBox="1">
            <a:spLocks/>
          </p:cNvSpPr>
          <p:nvPr/>
        </p:nvSpPr>
        <p:spPr bwMode="auto">
          <a:xfrm>
            <a:off x="6976681" y="6362856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254F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12C8FD49-A068-4CAF-82C3-9DD7376E77D5}" type="slidenum">
              <a:rPr lang="de-DE" smtClean="0">
                <a:solidFill>
                  <a:srgbClr val="002060"/>
                </a:solidFill>
              </a:rPr>
              <a:pPr>
                <a:defRPr/>
              </a:pPr>
              <a:t>6</a:t>
            </a:fld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8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Regelungen des Datenschutzes − Ordnungsmäßigkeit der Datenverarbeitung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13" y="1335088"/>
            <a:ext cx="8373743" cy="5202237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de-DE" sz="2200" b="1" dirty="0" smtClean="0"/>
              <a:t>Rechtmäßigkeit („Verbot mit Erlaubnisvorbehalt“)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Rechtsgrundlage oder informierte, freiwillige, widerrufbare Einwilligung</a:t>
            </a:r>
          </a:p>
          <a:p>
            <a:pPr>
              <a:spcBef>
                <a:spcPts val="800"/>
              </a:spcBef>
            </a:pPr>
            <a:r>
              <a:rPr lang="de-DE" sz="2200" b="1" dirty="0" smtClean="0"/>
              <a:t>Zweckbindung / Minimalität / Erforderlichkeit </a:t>
            </a:r>
            <a:br>
              <a:rPr lang="de-DE" sz="2200" b="1" dirty="0" smtClean="0"/>
            </a:br>
            <a:r>
              <a:rPr lang="de-DE" sz="2200" dirty="0" smtClean="0"/>
              <a:t>nur notwendige Datenverarbeitung und nur für den Erhebungszweck</a:t>
            </a:r>
          </a:p>
          <a:p>
            <a:pPr>
              <a:spcBef>
                <a:spcPts val="800"/>
              </a:spcBef>
            </a:pPr>
            <a:r>
              <a:rPr lang="de-DE" sz="2200" b="1" dirty="0" smtClean="0"/>
              <a:t>Transparenz und Rechte der Betroffenen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Erhebung mögl. beim Betroffenen, Unterrichtung / Benachrichtigung, </a:t>
            </a:r>
            <a:br>
              <a:rPr lang="de-DE" sz="2200" dirty="0" smtClean="0"/>
            </a:br>
            <a:r>
              <a:rPr lang="de-DE" sz="2200" dirty="0" smtClean="0"/>
              <a:t>Recht auf Auskunft, Sperrung und Löschung</a:t>
            </a:r>
          </a:p>
          <a:p>
            <a:pPr>
              <a:spcBef>
                <a:spcPts val="800"/>
              </a:spcBef>
            </a:pPr>
            <a:r>
              <a:rPr lang="de-DE" sz="2200" b="1" dirty="0" smtClean="0"/>
              <a:t>angemessener Schutz der Daten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IT-Sicherheit und organisatorische Regelungen</a:t>
            </a:r>
          </a:p>
          <a:p>
            <a:pPr>
              <a:spcBef>
                <a:spcPts val="800"/>
              </a:spcBef>
            </a:pPr>
            <a:r>
              <a:rPr lang="de-DE" sz="2200" b="1" dirty="0" smtClean="0"/>
              <a:t>Kontrolle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Verarbeitung unterliegt interner und externer Kontrolle</a:t>
            </a:r>
          </a:p>
          <a:p>
            <a:pPr marL="0" indent="0">
              <a:buNone/>
            </a:pPr>
            <a:r>
              <a:rPr lang="de-DE" sz="1800" dirty="0" smtClean="0"/>
              <a:t>angelehnt an </a:t>
            </a:r>
            <a:r>
              <a:rPr lang="de-DE" sz="1800" dirty="0" err="1" smtClean="0"/>
              <a:t>Bizer</a:t>
            </a:r>
            <a:r>
              <a:rPr lang="de-DE" sz="1800" dirty="0" smtClean="0"/>
              <a:t>, J.: Sieben Goldene Regeln des Datenschutzes. </a:t>
            </a:r>
            <a:r>
              <a:rPr lang="de-DE" sz="1800" dirty="0" err="1" smtClean="0"/>
              <a:t>DuD</a:t>
            </a:r>
            <a:r>
              <a:rPr lang="de-DE" sz="1800" dirty="0" smtClean="0"/>
              <a:t> 31(5), 350-356 (2007)</a:t>
            </a:r>
            <a:endParaRPr lang="de-DE" sz="2000" dirty="0" smtClean="0"/>
          </a:p>
          <a:p>
            <a:pPr marL="0" indent="0">
              <a:buNone/>
            </a:pPr>
            <a:r>
              <a:rPr lang="de-DE" b="1" dirty="0" smtClean="0"/>
              <a:t>Die Grundsätze des Datenschutzes bleiben in der DS-GVO bestehen. </a:t>
            </a:r>
            <a:endParaRPr lang="de-DE" b="1" dirty="0"/>
          </a:p>
        </p:txBody>
      </p:sp>
      <p:sp>
        <p:nvSpPr>
          <p:cNvPr id="5" name="Foliennummernplatzhalter 2"/>
          <p:cNvSpPr txBox="1">
            <a:spLocks/>
          </p:cNvSpPr>
          <p:nvPr/>
        </p:nvSpPr>
        <p:spPr bwMode="auto">
          <a:xfrm>
            <a:off x="6976681" y="6362856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254F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12C8FD49-A068-4CAF-82C3-9DD7376E77D5}" type="slidenum">
              <a:rPr lang="de-DE" smtClean="0">
                <a:solidFill>
                  <a:srgbClr val="002060"/>
                </a:solidFill>
              </a:rPr>
              <a:pPr>
                <a:defRPr/>
              </a:pPr>
              <a:t>7</a:t>
            </a:fld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Folienmaster">
  <a:themeElements>
    <a:clrScheme name="2_Folien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Folienmaster">
      <a:majorFont>
        <a:latin typeface="Arial Narrow"/>
        <a:ea typeface="Arial Unicode MS"/>
        <a:cs typeface="Arial Unicode MS"/>
      </a:majorFont>
      <a:minorFont>
        <a:latin typeface="Arial Narrow"/>
        <a:ea typeface="Arial Unicode MS"/>
        <a:cs typeface="Arial Unicode MS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2_Folien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BF767ADA4A3D43BB08FDE7547AEE18" ma:contentTypeVersion="0" ma:contentTypeDescription="Ein neues Dokument erstellen." ma:contentTypeScope="" ma:versionID="e7f386acd37bcad4f969b603eab9855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5E842E-FF40-491A-AF72-69B6538E60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4B357E-F1F0-4615-9537-1614AB42A6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22ADBC-642A-459A-BF5E-26358EC08FD0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418</Words>
  <Application>Microsoft Office PowerPoint</Application>
  <PresentationFormat>Bildschirmpräsentation (4:3)</PresentationFormat>
  <Paragraphs>92</Paragraphs>
  <Slides>7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2_Folienmaster</vt:lpstr>
      <vt:lpstr>Datenschutz: Charta der Grundrechte der Europäischen Union (2009)</vt:lpstr>
      <vt:lpstr>Rechtliche Grundlage des Datenschutzes</vt:lpstr>
      <vt:lpstr>Zentrale Grundlage des Datenschutzes</vt:lpstr>
      <vt:lpstr>Grundsätze des Datenschutzes</vt:lpstr>
      <vt:lpstr>Gesetzliche Regelungen zum  Datenschutz</vt:lpstr>
      <vt:lpstr>Datenschutz und IT-Sicherheit</vt:lpstr>
      <vt:lpstr>Regelungen des Datenschutzes − Ordnungsmäßigkeit der Datenverarbeitung </vt:lpstr>
    </vt:vector>
  </TitlesOfParts>
  <Company>Universität Paderborn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Campus Online</dc:subject>
  <dc:creator>Gudrun Oevel</dc:creator>
  <cp:lastModifiedBy>Andreas Brennecke</cp:lastModifiedBy>
  <cp:revision>1333</cp:revision>
  <cp:lastPrinted>2017-11-22T15:14:39Z</cp:lastPrinted>
  <dcterms:created xsi:type="dcterms:W3CDTF">2007-07-03T14:21:02Z</dcterms:created>
  <dcterms:modified xsi:type="dcterms:W3CDTF">2018-02-23T13:08:58Z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0x01010099BF767ADA4A3D43BB08FDE7547AEE18</vt:lpwstr>
  </property>
</Properties>
</file>